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699" r:id="rId2"/>
    <p:sldId id="984" r:id="rId3"/>
    <p:sldId id="1003" r:id="rId4"/>
    <p:sldId id="1010" r:id="rId5"/>
    <p:sldId id="1020" r:id="rId6"/>
    <p:sldId id="1021" r:id="rId7"/>
    <p:sldId id="1023" r:id="rId8"/>
    <p:sldId id="1011" r:id="rId9"/>
    <p:sldId id="1024" r:id="rId10"/>
    <p:sldId id="1025" r:id="rId11"/>
    <p:sldId id="1026" r:id="rId12"/>
    <p:sldId id="1027" r:id="rId13"/>
    <p:sldId id="741" r:id="rId14"/>
    <p:sldId id="701" r:id="rId15"/>
    <p:sldId id="702" r:id="rId16"/>
    <p:sldId id="679" r:id="rId17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0477"/>
    <a:srgbClr val="E14A30"/>
    <a:srgbClr val="2462B0"/>
    <a:srgbClr val="FDBA14"/>
    <a:srgbClr val="000000"/>
    <a:srgbClr val="D83F3F"/>
    <a:srgbClr val="FFCE33"/>
    <a:srgbClr val="22B1BF"/>
    <a:srgbClr val="499DCC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979" autoAdjust="0"/>
    <p:restoredTop sz="86447" autoAdjust="0"/>
  </p:normalViewPr>
  <p:slideViewPr>
    <p:cSldViewPr snapToGrid="0">
      <p:cViewPr varScale="1">
        <p:scale>
          <a:sx n="86" d="100"/>
          <a:sy n="86" d="100"/>
        </p:scale>
        <p:origin x="792" y="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ref_events.asp" TargetMode="Externa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ref_html.asp" TargetMode="External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ref_events.asp" TargetMode="External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w3schools.com/jquery/jquery_ref_html.asp" TargetMode="External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CB88F0-C560-4CDD-9E37-C842E2E7AA1B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vi-VN"/>
        </a:p>
      </dgm:t>
    </dgm:pt>
    <dgm:pt modelId="{5CEDFA55-7B32-4ABB-92F6-25D312883654}">
      <dgm:prSet/>
      <dgm:spPr/>
      <dgm:t>
        <a:bodyPr/>
        <a:lstStyle/>
        <a:p>
          <a:r>
            <a:rPr lang="en-US" dirty="0" err="1">
              <a:latin typeface="Calibri"/>
              <a:cs typeface="Calibri"/>
            </a:rPr>
            <a:t>Giới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thiệu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về</a:t>
          </a:r>
          <a:r>
            <a:rPr lang="en-US" dirty="0">
              <a:latin typeface="Calibri"/>
              <a:cs typeface="Calibri"/>
            </a:rPr>
            <a:t> jQuery</a:t>
          </a:r>
          <a:endParaRPr lang="vi-VN" b="0" dirty="0"/>
        </a:p>
      </dgm:t>
    </dgm:pt>
    <dgm:pt modelId="{3C5D31FB-428C-45E3-B1C5-4D51C8C2BCB3}" type="parTrans" cxnId="{AD8108B3-9A14-43EA-BA4D-16A5E169F57C}">
      <dgm:prSet/>
      <dgm:spPr/>
      <dgm:t>
        <a:bodyPr/>
        <a:lstStyle/>
        <a:p>
          <a:endParaRPr lang="vi-VN"/>
        </a:p>
      </dgm:t>
    </dgm:pt>
    <dgm:pt modelId="{BFC4EC58-4269-47A5-9C34-C7B9FC3C83B0}" type="sibTrans" cxnId="{AD8108B3-9A14-43EA-BA4D-16A5E169F57C}">
      <dgm:prSet/>
      <dgm:spPr/>
      <dgm:t>
        <a:bodyPr/>
        <a:lstStyle/>
        <a:p>
          <a:endParaRPr lang="vi-VN"/>
        </a:p>
      </dgm:t>
    </dgm:pt>
    <dgm:pt modelId="{C6A8B538-2B35-4A22-A5A1-7EB8FA7B729D}">
      <dgm:prSet/>
      <dgm:spPr/>
      <dgm:t>
        <a:bodyPr/>
        <a:lstStyle/>
        <a:p>
          <a:r>
            <a:rPr lang="en-US" dirty="0" err="1">
              <a:latin typeface="Calibri"/>
              <a:cs typeface="Calibri"/>
            </a:rPr>
            <a:t>Nhận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biết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được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bộ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chọn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trong</a:t>
          </a:r>
          <a:r>
            <a:rPr lang="en-US" dirty="0">
              <a:latin typeface="Calibri"/>
              <a:cs typeface="Calibri"/>
            </a:rPr>
            <a:t> jQuery</a:t>
          </a:r>
        </a:p>
      </dgm:t>
    </dgm:pt>
    <dgm:pt modelId="{A4EF9AF8-5BF4-4BFA-8EFF-B6C64027027F}" type="parTrans" cxnId="{7756E7EF-999F-4918-A9F3-F76894B06C2F}">
      <dgm:prSet/>
      <dgm:spPr/>
      <dgm:t>
        <a:bodyPr/>
        <a:lstStyle/>
        <a:p>
          <a:endParaRPr lang="vi-VN"/>
        </a:p>
      </dgm:t>
    </dgm:pt>
    <dgm:pt modelId="{341D1A1E-D05A-455B-8CA7-8EB292A18698}" type="sibTrans" cxnId="{7756E7EF-999F-4918-A9F3-F76894B06C2F}">
      <dgm:prSet/>
      <dgm:spPr/>
      <dgm:t>
        <a:bodyPr/>
        <a:lstStyle/>
        <a:p>
          <a:endParaRPr lang="vi-VN"/>
        </a:p>
      </dgm:t>
    </dgm:pt>
    <dgm:pt modelId="{DEA812B4-46D7-4C7B-9A9C-E7AAC4EF84E8}">
      <dgm:prSet/>
      <dgm:spPr/>
      <dgm:t>
        <a:bodyPr/>
        <a:lstStyle/>
        <a:p>
          <a:r>
            <a:rPr lang="en-US">
              <a:latin typeface="Calibri"/>
              <a:cs typeface="Calibri"/>
            </a:rPr>
            <a:t>Sử dụng jQuery để tương tác với các phần tử HTML.</a:t>
          </a:r>
          <a:endParaRPr lang="en-US" dirty="0">
            <a:latin typeface="Calibri"/>
            <a:cs typeface="Calibri"/>
          </a:endParaRPr>
        </a:p>
      </dgm:t>
    </dgm:pt>
    <dgm:pt modelId="{91C48F7A-C1EE-49D0-8510-BF978C0D3799}" type="parTrans" cxnId="{03AEE262-9E2F-4C6E-BAE4-6DF4A546AF5D}">
      <dgm:prSet/>
      <dgm:spPr/>
      <dgm:t>
        <a:bodyPr/>
        <a:lstStyle/>
        <a:p>
          <a:endParaRPr lang="vi-VN"/>
        </a:p>
      </dgm:t>
    </dgm:pt>
    <dgm:pt modelId="{F719FF0F-37A6-4889-8D61-91BEE3FA0F5F}" type="sibTrans" cxnId="{03AEE262-9E2F-4C6E-BAE4-6DF4A546AF5D}">
      <dgm:prSet/>
      <dgm:spPr/>
      <dgm:t>
        <a:bodyPr/>
        <a:lstStyle/>
        <a:p>
          <a:endParaRPr lang="vi-VN"/>
        </a:p>
      </dgm:t>
    </dgm:pt>
    <dgm:pt modelId="{BC97673F-A667-476C-9056-611267139676}">
      <dgm:prSet/>
      <dgm:spPr/>
      <dgm:t>
        <a:bodyPr/>
        <a:lstStyle/>
        <a:p>
          <a:r>
            <a:rPr lang="en-US" dirty="0" err="1">
              <a:latin typeface="Calibri"/>
              <a:cs typeface="Calibri"/>
            </a:rPr>
            <a:t>Áp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dụng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được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các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hiệu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ứng</a:t>
          </a:r>
          <a:r>
            <a:rPr lang="en-US" dirty="0">
              <a:latin typeface="Calibri"/>
              <a:cs typeface="Calibri"/>
            </a:rPr>
            <a:t> jQuery </a:t>
          </a:r>
          <a:r>
            <a:rPr lang="en-US" dirty="0" err="1">
              <a:latin typeface="Calibri"/>
              <a:cs typeface="Calibri"/>
            </a:rPr>
            <a:t>vào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trang</a:t>
          </a:r>
          <a:r>
            <a:rPr lang="en-US" dirty="0">
              <a:latin typeface="Calibri"/>
              <a:cs typeface="Calibri"/>
            </a:rPr>
            <a:t> HTML</a:t>
          </a:r>
        </a:p>
      </dgm:t>
    </dgm:pt>
    <dgm:pt modelId="{064BD6C5-7F29-4D71-874D-BB27B5FB02BE}" type="parTrans" cxnId="{367E421E-2CDC-4CA3-BAD1-C455410C71F9}">
      <dgm:prSet/>
      <dgm:spPr/>
      <dgm:t>
        <a:bodyPr/>
        <a:lstStyle/>
        <a:p>
          <a:endParaRPr lang="vi-VN"/>
        </a:p>
      </dgm:t>
    </dgm:pt>
    <dgm:pt modelId="{298937A9-D28E-45D0-98E3-D060747A47E7}" type="sibTrans" cxnId="{367E421E-2CDC-4CA3-BAD1-C455410C71F9}">
      <dgm:prSet/>
      <dgm:spPr/>
      <dgm:t>
        <a:bodyPr/>
        <a:lstStyle/>
        <a:p>
          <a:endParaRPr lang="vi-VN"/>
        </a:p>
      </dgm:t>
    </dgm:pt>
    <dgm:pt modelId="{8207B024-F40B-42AD-A5EA-EA3E4E4233C8}">
      <dgm:prSet/>
      <dgm:spPr/>
      <dgm:t>
        <a:bodyPr/>
        <a:lstStyle/>
        <a:p>
          <a:r>
            <a:rPr lang="en-US" dirty="0" err="1">
              <a:latin typeface="Calibri"/>
              <a:cs typeface="Calibri"/>
            </a:rPr>
            <a:t>Một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số</a:t>
          </a:r>
          <a:r>
            <a:rPr lang="en-US" dirty="0">
              <a:latin typeface="Calibri"/>
              <a:cs typeface="Calibri"/>
            </a:rPr>
            <a:t> jQuery plugin </a:t>
          </a:r>
          <a:r>
            <a:rPr lang="en-US" dirty="0" err="1">
              <a:latin typeface="Calibri"/>
              <a:cs typeface="Calibri"/>
            </a:rPr>
            <a:t>thông</a:t>
          </a:r>
          <a:r>
            <a:rPr lang="en-US" dirty="0">
              <a:latin typeface="Calibri"/>
              <a:cs typeface="Calibri"/>
            </a:rPr>
            <a:t> </a:t>
          </a:r>
          <a:r>
            <a:rPr lang="en-US" dirty="0" err="1">
              <a:latin typeface="Calibri"/>
              <a:cs typeface="Calibri"/>
            </a:rPr>
            <a:t>dụng</a:t>
          </a:r>
          <a:endParaRPr lang="en-US" dirty="0">
            <a:latin typeface="Calibri"/>
            <a:cs typeface="Calibri"/>
          </a:endParaRPr>
        </a:p>
      </dgm:t>
    </dgm:pt>
    <dgm:pt modelId="{EDAC53D4-7DB3-44B9-80C1-3110D314002C}" type="parTrans" cxnId="{F52E398E-4B90-4802-BEB5-76DAA450B566}">
      <dgm:prSet/>
      <dgm:spPr/>
      <dgm:t>
        <a:bodyPr/>
        <a:lstStyle/>
        <a:p>
          <a:endParaRPr lang="vi-VN"/>
        </a:p>
      </dgm:t>
    </dgm:pt>
    <dgm:pt modelId="{842C7DD3-8E57-4DDA-9273-0EABC68CA652}" type="sibTrans" cxnId="{F52E398E-4B90-4802-BEB5-76DAA450B566}">
      <dgm:prSet/>
      <dgm:spPr/>
      <dgm:t>
        <a:bodyPr/>
        <a:lstStyle/>
        <a:p>
          <a:endParaRPr lang="vi-VN"/>
        </a:p>
      </dgm:t>
    </dgm:pt>
    <dgm:pt modelId="{87A0D7F0-9120-4782-BDC0-8A0120D2D6C4}" type="pres">
      <dgm:prSet presAssocID="{A1CB88F0-C560-4CDD-9E37-C842E2E7AA1B}" presName="linear" presStyleCnt="0">
        <dgm:presLayoutVars>
          <dgm:animLvl val="lvl"/>
          <dgm:resizeHandles val="exact"/>
        </dgm:presLayoutVars>
      </dgm:prSet>
      <dgm:spPr/>
    </dgm:pt>
    <dgm:pt modelId="{773E3B88-D6DC-4A7A-AE21-BF7E1C972408}" type="pres">
      <dgm:prSet presAssocID="{5CEDFA55-7B32-4ABB-92F6-25D312883654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1253680-AF42-4768-A7EA-BC596D27A5FA}" type="pres">
      <dgm:prSet presAssocID="{BFC4EC58-4269-47A5-9C34-C7B9FC3C83B0}" presName="spacer" presStyleCnt="0"/>
      <dgm:spPr/>
    </dgm:pt>
    <dgm:pt modelId="{A4B8D862-9F4F-402C-B282-221833E5C0B0}" type="pres">
      <dgm:prSet presAssocID="{C6A8B538-2B35-4A22-A5A1-7EB8FA7B729D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35BB06C-CCBA-477A-A1D1-BA19E210C784}" type="pres">
      <dgm:prSet presAssocID="{341D1A1E-D05A-455B-8CA7-8EB292A18698}" presName="spacer" presStyleCnt="0"/>
      <dgm:spPr/>
    </dgm:pt>
    <dgm:pt modelId="{911F010F-E4CC-4644-94DE-28E8FA08E6E1}" type="pres">
      <dgm:prSet presAssocID="{DEA812B4-46D7-4C7B-9A9C-E7AAC4EF84E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6A1F4AF-FDAF-4DE8-AE74-22D8A7506A09}" type="pres">
      <dgm:prSet presAssocID="{F719FF0F-37A6-4889-8D61-91BEE3FA0F5F}" presName="spacer" presStyleCnt="0"/>
      <dgm:spPr/>
    </dgm:pt>
    <dgm:pt modelId="{FC07B9A3-6E43-4057-B9D0-D990E62E0530}" type="pres">
      <dgm:prSet presAssocID="{BC97673F-A667-476C-9056-611267139676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FB97E229-9FAF-4C6A-82F3-0EAD5D32C461}" type="pres">
      <dgm:prSet presAssocID="{298937A9-D28E-45D0-98E3-D060747A47E7}" presName="spacer" presStyleCnt="0"/>
      <dgm:spPr/>
    </dgm:pt>
    <dgm:pt modelId="{84978530-0114-4671-8CB7-50D232F7D9FB}" type="pres">
      <dgm:prSet presAssocID="{8207B024-F40B-42AD-A5EA-EA3E4E4233C8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67E421E-2CDC-4CA3-BAD1-C455410C71F9}" srcId="{A1CB88F0-C560-4CDD-9E37-C842E2E7AA1B}" destId="{BC97673F-A667-476C-9056-611267139676}" srcOrd="3" destOrd="0" parTransId="{064BD6C5-7F29-4D71-874D-BB27B5FB02BE}" sibTransId="{298937A9-D28E-45D0-98E3-D060747A47E7}"/>
    <dgm:cxn modelId="{E051F721-01B2-4FB9-B33F-AF3E12BB026A}" type="presOf" srcId="{BC97673F-A667-476C-9056-611267139676}" destId="{FC07B9A3-6E43-4057-B9D0-D990E62E0530}" srcOrd="0" destOrd="0" presId="urn:microsoft.com/office/officeart/2005/8/layout/vList2"/>
    <dgm:cxn modelId="{03AEE262-9E2F-4C6E-BAE4-6DF4A546AF5D}" srcId="{A1CB88F0-C560-4CDD-9E37-C842E2E7AA1B}" destId="{DEA812B4-46D7-4C7B-9A9C-E7AAC4EF84E8}" srcOrd="2" destOrd="0" parTransId="{91C48F7A-C1EE-49D0-8510-BF978C0D3799}" sibTransId="{F719FF0F-37A6-4889-8D61-91BEE3FA0F5F}"/>
    <dgm:cxn modelId="{0399496D-D10E-4FC4-9614-2AD663D54DC3}" type="presOf" srcId="{A1CB88F0-C560-4CDD-9E37-C842E2E7AA1B}" destId="{87A0D7F0-9120-4782-BDC0-8A0120D2D6C4}" srcOrd="0" destOrd="0" presId="urn:microsoft.com/office/officeart/2005/8/layout/vList2"/>
    <dgm:cxn modelId="{22023B7C-FD5D-4455-AC4A-B3DEF0942655}" type="presOf" srcId="{C6A8B538-2B35-4A22-A5A1-7EB8FA7B729D}" destId="{A4B8D862-9F4F-402C-B282-221833E5C0B0}" srcOrd="0" destOrd="0" presId="urn:microsoft.com/office/officeart/2005/8/layout/vList2"/>
    <dgm:cxn modelId="{109BCA80-B536-4889-B3C4-96B4F2B98409}" type="presOf" srcId="{5CEDFA55-7B32-4ABB-92F6-25D312883654}" destId="{773E3B88-D6DC-4A7A-AE21-BF7E1C972408}" srcOrd="0" destOrd="0" presId="urn:microsoft.com/office/officeart/2005/8/layout/vList2"/>
    <dgm:cxn modelId="{E089E885-4C05-49B2-B932-25AA2602E206}" type="presOf" srcId="{DEA812B4-46D7-4C7B-9A9C-E7AAC4EF84E8}" destId="{911F010F-E4CC-4644-94DE-28E8FA08E6E1}" srcOrd="0" destOrd="0" presId="urn:microsoft.com/office/officeart/2005/8/layout/vList2"/>
    <dgm:cxn modelId="{F52E398E-4B90-4802-BEB5-76DAA450B566}" srcId="{A1CB88F0-C560-4CDD-9E37-C842E2E7AA1B}" destId="{8207B024-F40B-42AD-A5EA-EA3E4E4233C8}" srcOrd="4" destOrd="0" parTransId="{EDAC53D4-7DB3-44B9-80C1-3110D314002C}" sibTransId="{842C7DD3-8E57-4DDA-9273-0EABC68CA652}"/>
    <dgm:cxn modelId="{8521139B-8263-4C68-9767-EF76EC628486}" type="presOf" srcId="{8207B024-F40B-42AD-A5EA-EA3E4E4233C8}" destId="{84978530-0114-4671-8CB7-50D232F7D9FB}" srcOrd="0" destOrd="0" presId="urn:microsoft.com/office/officeart/2005/8/layout/vList2"/>
    <dgm:cxn modelId="{AD8108B3-9A14-43EA-BA4D-16A5E169F57C}" srcId="{A1CB88F0-C560-4CDD-9E37-C842E2E7AA1B}" destId="{5CEDFA55-7B32-4ABB-92F6-25D312883654}" srcOrd="0" destOrd="0" parTransId="{3C5D31FB-428C-45E3-B1C5-4D51C8C2BCB3}" sibTransId="{BFC4EC58-4269-47A5-9C34-C7B9FC3C83B0}"/>
    <dgm:cxn modelId="{7756E7EF-999F-4918-A9F3-F76894B06C2F}" srcId="{A1CB88F0-C560-4CDD-9E37-C842E2E7AA1B}" destId="{C6A8B538-2B35-4A22-A5A1-7EB8FA7B729D}" srcOrd="1" destOrd="0" parTransId="{A4EF9AF8-5BF4-4BFA-8EFF-B6C64027027F}" sibTransId="{341D1A1E-D05A-455B-8CA7-8EB292A18698}"/>
    <dgm:cxn modelId="{6F19B1E7-4FFD-42EA-A025-9633514DD874}" type="presParOf" srcId="{87A0D7F0-9120-4782-BDC0-8A0120D2D6C4}" destId="{773E3B88-D6DC-4A7A-AE21-BF7E1C972408}" srcOrd="0" destOrd="0" presId="urn:microsoft.com/office/officeart/2005/8/layout/vList2"/>
    <dgm:cxn modelId="{6156E79C-1583-458E-92A6-AE5ADE5E80C5}" type="presParOf" srcId="{87A0D7F0-9120-4782-BDC0-8A0120D2D6C4}" destId="{61253680-AF42-4768-A7EA-BC596D27A5FA}" srcOrd="1" destOrd="0" presId="urn:microsoft.com/office/officeart/2005/8/layout/vList2"/>
    <dgm:cxn modelId="{5C827DC8-D219-4A27-B62F-F5750CD89900}" type="presParOf" srcId="{87A0D7F0-9120-4782-BDC0-8A0120D2D6C4}" destId="{A4B8D862-9F4F-402C-B282-221833E5C0B0}" srcOrd="2" destOrd="0" presId="urn:microsoft.com/office/officeart/2005/8/layout/vList2"/>
    <dgm:cxn modelId="{454D5A38-319F-46F5-BDFA-34B597001FCF}" type="presParOf" srcId="{87A0D7F0-9120-4782-BDC0-8A0120D2D6C4}" destId="{B35BB06C-CCBA-477A-A1D1-BA19E210C784}" srcOrd="3" destOrd="0" presId="urn:microsoft.com/office/officeart/2005/8/layout/vList2"/>
    <dgm:cxn modelId="{2BDCE3C1-F886-4567-893C-A5E90EDD0619}" type="presParOf" srcId="{87A0D7F0-9120-4782-BDC0-8A0120D2D6C4}" destId="{911F010F-E4CC-4644-94DE-28E8FA08E6E1}" srcOrd="4" destOrd="0" presId="urn:microsoft.com/office/officeart/2005/8/layout/vList2"/>
    <dgm:cxn modelId="{7D225799-8EC9-40DC-93F5-9CA0E201D22C}" type="presParOf" srcId="{87A0D7F0-9120-4782-BDC0-8A0120D2D6C4}" destId="{E6A1F4AF-FDAF-4DE8-AE74-22D8A7506A09}" srcOrd="5" destOrd="0" presId="urn:microsoft.com/office/officeart/2005/8/layout/vList2"/>
    <dgm:cxn modelId="{CF26F035-8EEA-42D1-A9DD-DFAB21C85953}" type="presParOf" srcId="{87A0D7F0-9120-4782-BDC0-8A0120D2D6C4}" destId="{FC07B9A3-6E43-4057-B9D0-D990E62E0530}" srcOrd="6" destOrd="0" presId="urn:microsoft.com/office/officeart/2005/8/layout/vList2"/>
    <dgm:cxn modelId="{A1EEB026-1511-4FBD-A7FC-E3F7A162F997}" type="presParOf" srcId="{87A0D7F0-9120-4782-BDC0-8A0120D2D6C4}" destId="{FB97E229-9FAF-4C6A-82F3-0EAD5D32C461}" srcOrd="7" destOrd="0" presId="urn:microsoft.com/office/officeart/2005/8/layout/vList2"/>
    <dgm:cxn modelId="{9C78ABFD-A91D-4575-B074-D168637CB0BC}" type="presParOf" srcId="{87A0D7F0-9120-4782-BDC0-8A0120D2D6C4}" destId="{84978530-0114-4671-8CB7-50D232F7D9FB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0603A0-8CD4-49DF-9F68-8675A1891CE3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vi-VN"/>
        </a:p>
      </dgm:t>
    </dgm:pt>
    <dgm:pt modelId="{4EEC5E1F-DFBA-402A-A0DB-F9F3609C1796}">
      <dgm:prSet/>
      <dgm:spPr/>
      <dgm:t>
        <a:bodyPr/>
        <a:lstStyle/>
        <a:p>
          <a:r>
            <a:rPr lang="vi-VN" dirty="0"/>
            <a:t>Danh sách sự kiện của jQuery cũng như trong javascript, cú pháp áp dụng theo jQuery như sau</a:t>
          </a:r>
        </a:p>
        <a:p>
          <a:r>
            <a:rPr lang="vi-VN" dirty="0"/>
            <a:t>Tham khảo: </a:t>
          </a:r>
          <a:r>
            <a:rPr lang="vi-VN" dirty="0">
              <a:hlinkClick xmlns:r="http://schemas.openxmlformats.org/officeDocument/2006/relationships" r:id="rId1"/>
            </a:rPr>
            <a:t>https://www.w3schools.com/jquery/jquery_ref_events.asp</a:t>
          </a:r>
          <a:endParaRPr lang="vi-VN" dirty="0"/>
        </a:p>
      </dgm:t>
    </dgm:pt>
    <dgm:pt modelId="{DF3B7D43-588E-4F1D-BF09-426115FD5398}" type="parTrans" cxnId="{01166140-D8DD-495D-8032-2CC05499FCCE}">
      <dgm:prSet/>
      <dgm:spPr/>
      <dgm:t>
        <a:bodyPr/>
        <a:lstStyle/>
        <a:p>
          <a:endParaRPr lang="vi-VN"/>
        </a:p>
      </dgm:t>
    </dgm:pt>
    <dgm:pt modelId="{881E4072-14E7-495F-9B6F-CE1D80D49FC2}" type="sibTrans" cxnId="{01166140-D8DD-495D-8032-2CC05499FCCE}">
      <dgm:prSet/>
      <dgm:spPr/>
      <dgm:t>
        <a:bodyPr/>
        <a:lstStyle/>
        <a:p>
          <a:endParaRPr lang="vi-VN"/>
        </a:p>
      </dgm:t>
    </dgm:pt>
    <dgm:pt modelId="{B525FC4C-D7E3-454B-A816-4E86C06A2891}" type="pres">
      <dgm:prSet presAssocID="{5C0603A0-8CD4-49DF-9F68-8675A1891CE3}" presName="linear" presStyleCnt="0">
        <dgm:presLayoutVars>
          <dgm:animLvl val="lvl"/>
          <dgm:resizeHandles val="exact"/>
        </dgm:presLayoutVars>
      </dgm:prSet>
      <dgm:spPr/>
    </dgm:pt>
    <dgm:pt modelId="{09A24C41-0D7F-430B-967C-52CDC1A0BA71}" type="pres">
      <dgm:prSet presAssocID="{4EEC5E1F-DFBA-402A-A0DB-F9F3609C1796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01166140-D8DD-495D-8032-2CC05499FCCE}" srcId="{5C0603A0-8CD4-49DF-9F68-8675A1891CE3}" destId="{4EEC5E1F-DFBA-402A-A0DB-F9F3609C1796}" srcOrd="0" destOrd="0" parTransId="{DF3B7D43-588E-4F1D-BF09-426115FD5398}" sibTransId="{881E4072-14E7-495F-9B6F-CE1D80D49FC2}"/>
    <dgm:cxn modelId="{10C5E289-3A23-4BFB-BCBA-2A94B423B020}" type="presOf" srcId="{4EEC5E1F-DFBA-402A-A0DB-F9F3609C1796}" destId="{09A24C41-0D7F-430B-967C-52CDC1A0BA71}" srcOrd="0" destOrd="0" presId="urn:microsoft.com/office/officeart/2005/8/layout/vList2"/>
    <dgm:cxn modelId="{80CA8EC1-347E-4B35-9541-733186C9D65F}" type="presOf" srcId="{5C0603A0-8CD4-49DF-9F68-8675A1891CE3}" destId="{B525FC4C-D7E3-454B-A816-4E86C06A2891}" srcOrd="0" destOrd="0" presId="urn:microsoft.com/office/officeart/2005/8/layout/vList2"/>
    <dgm:cxn modelId="{465BDA3F-76A5-498E-8B2D-938378E726D2}" type="presParOf" srcId="{B525FC4C-D7E3-454B-A816-4E86C06A2891}" destId="{09A24C41-0D7F-430B-967C-52CDC1A0BA71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5B94F97-38A8-45B6-AAE3-D28F7AA17D7D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vi-VN"/>
        </a:p>
      </dgm:t>
    </dgm:pt>
    <dgm:pt modelId="{2A56B88C-7967-4D8A-AD07-7B372EED1E1A}">
      <dgm:prSet/>
      <dgm:spPr/>
      <dgm:t>
        <a:bodyPr/>
        <a:lstStyle/>
        <a:p>
          <a:r>
            <a:rPr lang="vi-VN" dirty="0"/>
            <a:t>jQuery cung cấp các phương thức ngắn gọn để thao tác với html/ css</a:t>
          </a:r>
        </a:p>
        <a:p>
          <a:r>
            <a:rPr lang="vi-VN" dirty="0"/>
            <a:t>Tham khảo tại link: </a:t>
          </a:r>
          <a:r>
            <a:rPr lang="vi-VN" dirty="0">
              <a:hlinkClick xmlns:r="http://schemas.openxmlformats.org/officeDocument/2006/relationships" r:id="rId1"/>
            </a:rPr>
            <a:t>https://www.w3schools.com/jquery/jquery_ref_html.asp</a:t>
          </a:r>
          <a:endParaRPr lang="vi-VN" dirty="0"/>
        </a:p>
      </dgm:t>
    </dgm:pt>
    <dgm:pt modelId="{580C8D4C-DC23-4870-9314-96F959936259}" type="parTrans" cxnId="{A3C408D9-DD7A-432A-B4AE-7D0DF78517C9}">
      <dgm:prSet/>
      <dgm:spPr/>
      <dgm:t>
        <a:bodyPr/>
        <a:lstStyle/>
        <a:p>
          <a:endParaRPr lang="vi-VN"/>
        </a:p>
      </dgm:t>
    </dgm:pt>
    <dgm:pt modelId="{11526663-E09C-43E7-BE07-F13D321A76BA}" type="sibTrans" cxnId="{A3C408D9-DD7A-432A-B4AE-7D0DF78517C9}">
      <dgm:prSet/>
      <dgm:spPr/>
      <dgm:t>
        <a:bodyPr/>
        <a:lstStyle/>
        <a:p>
          <a:endParaRPr lang="vi-VN"/>
        </a:p>
      </dgm:t>
    </dgm:pt>
    <dgm:pt modelId="{0E3326CD-1C98-4BAE-9DCE-219B6C880CC8}" type="pres">
      <dgm:prSet presAssocID="{05B94F97-38A8-45B6-AAE3-D28F7AA17D7D}" presName="linear" presStyleCnt="0">
        <dgm:presLayoutVars>
          <dgm:animLvl val="lvl"/>
          <dgm:resizeHandles val="exact"/>
        </dgm:presLayoutVars>
      </dgm:prSet>
      <dgm:spPr/>
    </dgm:pt>
    <dgm:pt modelId="{31F54511-B41E-427F-9544-02222D80B435}" type="pres">
      <dgm:prSet presAssocID="{2A56B88C-7967-4D8A-AD07-7B372EED1E1A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BFCB3E4F-DF2E-4645-886E-CD580DBCCC3C}" type="presOf" srcId="{2A56B88C-7967-4D8A-AD07-7B372EED1E1A}" destId="{31F54511-B41E-427F-9544-02222D80B435}" srcOrd="0" destOrd="0" presId="urn:microsoft.com/office/officeart/2005/8/layout/vList2"/>
    <dgm:cxn modelId="{A3AB78B5-C5F8-4233-8023-BF39A833AFCD}" type="presOf" srcId="{05B94F97-38A8-45B6-AAE3-D28F7AA17D7D}" destId="{0E3326CD-1C98-4BAE-9DCE-219B6C880CC8}" srcOrd="0" destOrd="0" presId="urn:microsoft.com/office/officeart/2005/8/layout/vList2"/>
    <dgm:cxn modelId="{A3C408D9-DD7A-432A-B4AE-7D0DF78517C9}" srcId="{05B94F97-38A8-45B6-AAE3-D28F7AA17D7D}" destId="{2A56B88C-7967-4D8A-AD07-7B372EED1E1A}" srcOrd="0" destOrd="0" parTransId="{580C8D4C-DC23-4870-9314-96F959936259}" sibTransId="{11526663-E09C-43E7-BE07-F13D321A76BA}"/>
    <dgm:cxn modelId="{AE4D09D2-6DFA-49A1-82D6-B600DE2A430F}" type="presParOf" srcId="{0E3326CD-1C98-4BAE-9DCE-219B6C880CC8}" destId="{31F54511-B41E-427F-9544-02222D80B435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CE18F79-533B-42B6-9292-8E8473CB2B8B}" type="doc">
      <dgm:prSet loTypeId="urn:microsoft.com/office/officeart/2005/8/layout/hList7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A4C60E3D-4DFD-428C-A8C7-6D3102769CC5}">
      <dgm:prSet/>
      <dgm:spPr/>
      <dgm:t>
        <a:bodyPr/>
        <a:lstStyle/>
        <a:p>
          <a:pPr algn="ctr"/>
          <a:r>
            <a:rPr lang="en-US" dirty="0"/>
            <a:t>LIVE DEMO</a:t>
          </a:r>
        </a:p>
      </dgm:t>
    </dgm:pt>
    <dgm:pt modelId="{7F084DB4-613E-49AE-939F-416CE52868D4}" type="parTrans" cxnId="{74BFFB80-2856-4AFE-B454-23FB0E65C668}">
      <dgm:prSet/>
      <dgm:spPr/>
      <dgm:t>
        <a:bodyPr/>
        <a:lstStyle/>
        <a:p>
          <a:endParaRPr lang="en-US"/>
        </a:p>
      </dgm:t>
    </dgm:pt>
    <dgm:pt modelId="{1B46CE74-63A8-4924-B437-7A35D6695B5F}" type="sibTrans" cxnId="{74BFFB80-2856-4AFE-B454-23FB0E65C668}">
      <dgm:prSet/>
      <dgm:spPr/>
      <dgm:t>
        <a:bodyPr/>
        <a:lstStyle/>
        <a:p>
          <a:endParaRPr lang="en-US"/>
        </a:p>
      </dgm:t>
    </dgm:pt>
    <dgm:pt modelId="{6A5E1F02-1417-48CD-BD1C-552F2B32D790}" type="pres">
      <dgm:prSet presAssocID="{7CE18F79-533B-42B6-9292-8E8473CB2B8B}" presName="Name0" presStyleCnt="0">
        <dgm:presLayoutVars>
          <dgm:dir/>
          <dgm:resizeHandles val="exact"/>
        </dgm:presLayoutVars>
      </dgm:prSet>
      <dgm:spPr/>
    </dgm:pt>
    <dgm:pt modelId="{DFACC856-9616-4FAA-8EC2-31CF9BE33A8A}" type="pres">
      <dgm:prSet presAssocID="{7CE18F79-533B-42B6-9292-8E8473CB2B8B}" presName="fgShape" presStyleLbl="fgShp" presStyleIdx="0" presStyleCnt="1"/>
      <dgm:spPr/>
    </dgm:pt>
    <dgm:pt modelId="{D00E404B-6ED1-44AE-AFB6-970FA5BFB52A}" type="pres">
      <dgm:prSet presAssocID="{7CE18F79-533B-42B6-9292-8E8473CB2B8B}" presName="linComp" presStyleCnt="0"/>
      <dgm:spPr/>
    </dgm:pt>
    <dgm:pt modelId="{0C33AE43-4B87-4446-B760-C7E62A32AFF2}" type="pres">
      <dgm:prSet presAssocID="{A4C60E3D-4DFD-428C-A8C7-6D3102769CC5}" presName="compNode" presStyleCnt="0"/>
      <dgm:spPr/>
    </dgm:pt>
    <dgm:pt modelId="{5E3B4FE9-FD4C-491E-A9E4-778CC880956C}" type="pres">
      <dgm:prSet presAssocID="{A4C60E3D-4DFD-428C-A8C7-6D3102769CC5}" presName="bkgdShape" presStyleLbl="node1" presStyleIdx="0" presStyleCnt="1" custLinFactNeighborX="6754" custLinFactNeighborY="-14689"/>
      <dgm:spPr/>
    </dgm:pt>
    <dgm:pt modelId="{5296E552-FB4E-4019-9FCD-383065A4EB71}" type="pres">
      <dgm:prSet presAssocID="{A4C60E3D-4DFD-428C-A8C7-6D3102769CC5}" presName="nodeTx" presStyleLbl="node1" presStyleIdx="0" presStyleCnt="1">
        <dgm:presLayoutVars>
          <dgm:bulletEnabled val="1"/>
        </dgm:presLayoutVars>
      </dgm:prSet>
      <dgm:spPr/>
    </dgm:pt>
    <dgm:pt modelId="{0DB35F0B-0737-4468-BC39-03A2B3C0BE78}" type="pres">
      <dgm:prSet presAssocID="{A4C60E3D-4DFD-428C-A8C7-6D3102769CC5}" presName="invisiNode" presStyleLbl="node1" presStyleIdx="0" presStyleCnt="1"/>
      <dgm:spPr/>
    </dgm:pt>
    <dgm:pt modelId="{7278B2E7-C6F9-4209-BB38-8F7A66502CB9}" type="pres">
      <dgm:prSet presAssocID="{A4C60E3D-4DFD-428C-A8C7-6D3102769CC5}" presName="imagNode" presStyleLbl="fgImgPlace1" presStyleIdx="0" presStyleCnt="1" custScaleX="16201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</dgm:ptLst>
  <dgm:cxnLst>
    <dgm:cxn modelId="{B20CBC6F-2F42-4B83-B8D8-6E39CBBA14B6}" type="presOf" srcId="{7CE18F79-533B-42B6-9292-8E8473CB2B8B}" destId="{6A5E1F02-1417-48CD-BD1C-552F2B32D790}" srcOrd="0" destOrd="0" presId="urn:microsoft.com/office/officeart/2005/8/layout/hList7"/>
    <dgm:cxn modelId="{74BFFB80-2856-4AFE-B454-23FB0E65C668}" srcId="{7CE18F79-533B-42B6-9292-8E8473CB2B8B}" destId="{A4C60E3D-4DFD-428C-A8C7-6D3102769CC5}" srcOrd="0" destOrd="0" parTransId="{7F084DB4-613E-49AE-939F-416CE52868D4}" sibTransId="{1B46CE74-63A8-4924-B437-7A35D6695B5F}"/>
    <dgm:cxn modelId="{9ACC44A2-F528-40DA-A67B-8E4B2E0B80C3}" type="presOf" srcId="{A4C60E3D-4DFD-428C-A8C7-6D3102769CC5}" destId="{5296E552-FB4E-4019-9FCD-383065A4EB71}" srcOrd="1" destOrd="0" presId="urn:microsoft.com/office/officeart/2005/8/layout/hList7"/>
    <dgm:cxn modelId="{D9962EEC-6968-498F-BE18-BE5D2116C0CA}" type="presOf" srcId="{A4C60E3D-4DFD-428C-A8C7-6D3102769CC5}" destId="{5E3B4FE9-FD4C-491E-A9E4-778CC880956C}" srcOrd="0" destOrd="0" presId="urn:microsoft.com/office/officeart/2005/8/layout/hList7"/>
    <dgm:cxn modelId="{9EB2E610-1AA8-4104-8417-D64F2AD8FD21}" type="presParOf" srcId="{6A5E1F02-1417-48CD-BD1C-552F2B32D790}" destId="{DFACC856-9616-4FAA-8EC2-31CF9BE33A8A}" srcOrd="0" destOrd="0" presId="urn:microsoft.com/office/officeart/2005/8/layout/hList7"/>
    <dgm:cxn modelId="{C533D079-8170-4728-A471-36C5806B4B85}" type="presParOf" srcId="{6A5E1F02-1417-48CD-BD1C-552F2B32D790}" destId="{D00E404B-6ED1-44AE-AFB6-970FA5BFB52A}" srcOrd="1" destOrd="0" presId="urn:microsoft.com/office/officeart/2005/8/layout/hList7"/>
    <dgm:cxn modelId="{84EFFA8A-3249-4AC7-988F-6BF5D3B10D6E}" type="presParOf" srcId="{D00E404B-6ED1-44AE-AFB6-970FA5BFB52A}" destId="{0C33AE43-4B87-4446-B760-C7E62A32AFF2}" srcOrd="0" destOrd="0" presId="urn:microsoft.com/office/officeart/2005/8/layout/hList7"/>
    <dgm:cxn modelId="{320943FC-217A-4976-97AB-2328552BA91C}" type="presParOf" srcId="{0C33AE43-4B87-4446-B760-C7E62A32AFF2}" destId="{5E3B4FE9-FD4C-491E-A9E4-778CC880956C}" srcOrd="0" destOrd="0" presId="urn:microsoft.com/office/officeart/2005/8/layout/hList7"/>
    <dgm:cxn modelId="{D3FF3817-A135-489F-9E9D-04E377E629DD}" type="presParOf" srcId="{0C33AE43-4B87-4446-B760-C7E62A32AFF2}" destId="{5296E552-FB4E-4019-9FCD-383065A4EB71}" srcOrd="1" destOrd="0" presId="urn:microsoft.com/office/officeart/2005/8/layout/hList7"/>
    <dgm:cxn modelId="{4E5AD106-3D5E-4002-9E76-FD3E53FA5259}" type="presParOf" srcId="{0C33AE43-4B87-4446-B760-C7E62A32AFF2}" destId="{0DB35F0B-0737-4468-BC39-03A2B3C0BE78}" srcOrd="2" destOrd="0" presId="urn:microsoft.com/office/officeart/2005/8/layout/hList7"/>
    <dgm:cxn modelId="{3E7A0E02-036B-4EB9-B041-DDFC9BDB61AA}" type="presParOf" srcId="{0C33AE43-4B87-4446-B760-C7E62A32AFF2}" destId="{7278B2E7-C6F9-4209-BB38-8F7A66502CB9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3E3B88-D6DC-4A7A-AE21-BF7E1C972408}">
      <dsp:nvSpPr>
        <dsp:cNvPr id="0" name=""/>
        <dsp:cNvSpPr/>
      </dsp:nvSpPr>
      <dsp:spPr>
        <a:xfrm>
          <a:off x="0" y="10042"/>
          <a:ext cx="6693454" cy="52767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>
              <a:latin typeface="Calibri"/>
              <a:cs typeface="Calibri"/>
            </a:rPr>
            <a:t>Giới</a:t>
          </a:r>
          <a:r>
            <a:rPr lang="en-US" sz="2200" kern="1200" dirty="0">
              <a:latin typeface="Calibri"/>
              <a:cs typeface="Calibri"/>
            </a:rPr>
            <a:t> </a:t>
          </a:r>
          <a:r>
            <a:rPr lang="en-US" sz="2200" kern="1200" dirty="0" err="1">
              <a:latin typeface="Calibri"/>
              <a:cs typeface="Calibri"/>
            </a:rPr>
            <a:t>thiệu</a:t>
          </a:r>
          <a:r>
            <a:rPr lang="en-US" sz="2200" kern="1200" dirty="0">
              <a:latin typeface="Calibri"/>
              <a:cs typeface="Calibri"/>
            </a:rPr>
            <a:t> </a:t>
          </a:r>
          <a:r>
            <a:rPr lang="en-US" sz="2200" kern="1200" dirty="0" err="1">
              <a:latin typeface="Calibri"/>
              <a:cs typeface="Calibri"/>
            </a:rPr>
            <a:t>về</a:t>
          </a:r>
          <a:r>
            <a:rPr lang="en-US" sz="2200" kern="1200" dirty="0">
              <a:latin typeface="Calibri"/>
              <a:cs typeface="Calibri"/>
            </a:rPr>
            <a:t> jQuery</a:t>
          </a:r>
          <a:endParaRPr lang="vi-VN" sz="2200" b="0" kern="1200" dirty="0"/>
        </a:p>
      </dsp:txBody>
      <dsp:txXfrm>
        <a:off x="25759" y="35801"/>
        <a:ext cx="6641936" cy="476152"/>
      </dsp:txXfrm>
    </dsp:sp>
    <dsp:sp modelId="{A4B8D862-9F4F-402C-B282-221833E5C0B0}">
      <dsp:nvSpPr>
        <dsp:cNvPr id="0" name=""/>
        <dsp:cNvSpPr/>
      </dsp:nvSpPr>
      <dsp:spPr>
        <a:xfrm>
          <a:off x="0" y="601072"/>
          <a:ext cx="6693454" cy="52767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>
              <a:latin typeface="Calibri"/>
              <a:cs typeface="Calibri"/>
            </a:rPr>
            <a:t>Nhận</a:t>
          </a:r>
          <a:r>
            <a:rPr lang="en-US" sz="2200" kern="1200" dirty="0">
              <a:latin typeface="Calibri"/>
              <a:cs typeface="Calibri"/>
            </a:rPr>
            <a:t> </a:t>
          </a:r>
          <a:r>
            <a:rPr lang="en-US" sz="2200" kern="1200" dirty="0" err="1">
              <a:latin typeface="Calibri"/>
              <a:cs typeface="Calibri"/>
            </a:rPr>
            <a:t>biết</a:t>
          </a:r>
          <a:r>
            <a:rPr lang="en-US" sz="2200" kern="1200" dirty="0">
              <a:latin typeface="Calibri"/>
              <a:cs typeface="Calibri"/>
            </a:rPr>
            <a:t> </a:t>
          </a:r>
          <a:r>
            <a:rPr lang="en-US" sz="2200" kern="1200" dirty="0" err="1">
              <a:latin typeface="Calibri"/>
              <a:cs typeface="Calibri"/>
            </a:rPr>
            <a:t>được</a:t>
          </a:r>
          <a:r>
            <a:rPr lang="en-US" sz="2200" kern="1200" dirty="0">
              <a:latin typeface="Calibri"/>
              <a:cs typeface="Calibri"/>
            </a:rPr>
            <a:t> </a:t>
          </a:r>
          <a:r>
            <a:rPr lang="en-US" sz="2200" kern="1200" dirty="0" err="1">
              <a:latin typeface="Calibri"/>
              <a:cs typeface="Calibri"/>
            </a:rPr>
            <a:t>bộ</a:t>
          </a:r>
          <a:r>
            <a:rPr lang="en-US" sz="2200" kern="1200" dirty="0">
              <a:latin typeface="Calibri"/>
              <a:cs typeface="Calibri"/>
            </a:rPr>
            <a:t> </a:t>
          </a:r>
          <a:r>
            <a:rPr lang="en-US" sz="2200" kern="1200" dirty="0" err="1">
              <a:latin typeface="Calibri"/>
              <a:cs typeface="Calibri"/>
            </a:rPr>
            <a:t>chọn</a:t>
          </a:r>
          <a:r>
            <a:rPr lang="en-US" sz="2200" kern="1200" dirty="0">
              <a:latin typeface="Calibri"/>
              <a:cs typeface="Calibri"/>
            </a:rPr>
            <a:t> </a:t>
          </a:r>
          <a:r>
            <a:rPr lang="en-US" sz="2200" kern="1200" dirty="0" err="1">
              <a:latin typeface="Calibri"/>
              <a:cs typeface="Calibri"/>
            </a:rPr>
            <a:t>trong</a:t>
          </a:r>
          <a:r>
            <a:rPr lang="en-US" sz="2200" kern="1200" dirty="0">
              <a:latin typeface="Calibri"/>
              <a:cs typeface="Calibri"/>
            </a:rPr>
            <a:t> jQuery</a:t>
          </a:r>
        </a:p>
      </dsp:txBody>
      <dsp:txXfrm>
        <a:off x="25759" y="626831"/>
        <a:ext cx="6641936" cy="476152"/>
      </dsp:txXfrm>
    </dsp:sp>
    <dsp:sp modelId="{911F010F-E4CC-4644-94DE-28E8FA08E6E1}">
      <dsp:nvSpPr>
        <dsp:cNvPr id="0" name=""/>
        <dsp:cNvSpPr/>
      </dsp:nvSpPr>
      <dsp:spPr>
        <a:xfrm>
          <a:off x="0" y="1192102"/>
          <a:ext cx="6693454" cy="52767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>
              <a:latin typeface="Calibri"/>
              <a:cs typeface="Calibri"/>
            </a:rPr>
            <a:t>Sử dụng jQuery để tương tác với các phần tử HTML.</a:t>
          </a:r>
          <a:endParaRPr lang="en-US" sz="2200" kern="1200" dirty="0">
            <a:latin typeface="Calibri"/>
            <a:cs typeface="Calibri"/>
          </a:endParaRPr>
        </a:p>
      </dsp:txBody>
      <dsp:txXfrm>
        <a:off x="25759" y="1217861"/>
        <a:ext cx="6641936" cy="476152"/>
      </dsp:txXfrm>
    </dsp:sp>
    <dsp:sp modelId="{FC07B9A3-6E43-4057-B9D0-D990E62E0530}">
      <dsp:nvSpPr>
        <dsp:cNvPr id="0" name=""/>
        <dsp:cNvSpPr/>
      </dsp:nvSpPr>
      <dsp:spPr>
        <a:xfrm>
          <a:off x="0" y="1783132"/>
          <a:ext cx="6693454" cy="52767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>
              <a:latin typeface="Calibri"/>
              <a:cs typeface="Calibri"/>
            </a:rPr>
            <a:t>Áp</a:t>
          </a:r>
          <a:r>
            <a:rPr lang="en-US" sz="2200" kern="1200" dirty="0">
              <a:latin typeface="Calibri"/>
              <a:cs typeface="Calibri"/>
            </a:rPr>
            <a:t> </a:t>
          </a:r>
          <a:r>
            <a:rPr lang="en-US" sz="2200" kern="1200" dirty="0" err="1">
              <a:latin typeface="Calibri"/>
              <a:cs typeface="Calibri"/>
            </a:rPr>
            <a:t>dụng</a:t>
          </a:r>
          <a:r>
            <a:rPr lang="en-US" sz="2200" kern="1200" dirty="0">
              <a:latin typeface="Calibri"/>
              <a:cs typeface="Calibri"/>
            </a:rPr>
            <a:t> </a:t>
          </a:r>
          <a:r>
            <a:rPr lang="en-US" sz="2200" kern="1200" dirty="0" err="1">
              <a:latin typeface="Calibri"/>
              <a:cs typeface="Calibri"/>
            </a:rPr>
            <a:t>được</a:t>
          </a:r>
          <a:r>
            <a:rPr lang="en-US" sz="2200" kern="1200" dirty="0">
              <a:latin typeface="Calibri"/>
              <a:cs typeface="Calibri"/>
            </a:rPr>
            <a:t> </a:t>
          </a:r>
          <a:r>
            <a:rPr lang="en-US" sz="2200" kern="1200" dirty="0" err="1">
              <a:latin typeface="Calibri"/>
              <a:cs typeface="Calibri"/>
            </a:rPr>
            <a:t>các</a:t>
          </a:r>
          <a:r>
            <a:rPr lang="en-US" sz="2200" kern="1200" dirty="0">
              <a:latin typeface="Calibri"/>
              <a:cs typeface="Calibri"/>
            </a:rPr>
            <a:t> </a:t>
          </a:r>
          <a:r>
            <a:rPr lang="en-US" sz="2200" kern="1200" dirty="0" err="1">
              <a:latin typeface="Calibri"/>
              <a:cs typeface="Calibri"/>
            </a:rPr>
            <a:t>hiệu</a:t>
          </a:r>
          <a:r>
            <a:rPr lang="en-US" sz="2200" kern="1200" dirty="0">
              <a:latin typeface="Calibri"/>
              <a:cs typeface="Calibri"/>
            </a:rPr>
            <a:t> </a:t>
          </a:r>
          <a:r>
            <a:rPr lang="en-US" sz="2200" kern="1200" dirty="0" err="1">
              <a:latin typeface="Calibri"/>
              <a:cs typeface="Calibri"/>
            </a:rPr>
            <a:t>ứng</a:t>
          </a:r>
          <a:r>
            <a:rPr lang="en-US" sz="2200" kern="1200" dirty="0">
              <a:latin typeface="Calibri"/>
              <a:cs typeface="Calibri"/>
            </a:rPr>
            <a:t> jQuery </a:t>
          </a:r>
          <a:r>
            <a:rPr lang="en-US" sz="2200" kern="1200" dirty="0" err="1">
              <a:latin typeface="Calibri"/>
              <a:cs typeface="Calibri"/>
            </a:rPr>
            <a:t>vào</a:t>
          </a:r>
          <a:r>
            <a:rPr lang="en-US" sz="2200" kern="1200" dirty="0">
              <a:latin typeface="Calibri"/>
              <a:cs typeface="Calibri"/>
            </a:rPr>
            <a:t> </a:t>
          </a:r>
          <a:r>
            <a:rPr lang="en-US" sz="2200" kern="1200" dirty="0" err="1">
              <a:latin typeface="Calibri"/>
              <a:cs typeface="Calibri"/>
            </a:rPr>
            <a:t>trang</a:t>
          </a:r>
          <a:r>
            <a:rPr lang="en-US" sz="2200" kern="1200" dirty="0">
              <a:latin typeface="Calibri"/>
              <a:cs typeface="Calibri"/>
            </a:rPr>
            <a:t> HTML</a:t>
          </a:r>
        </a:p>
      </dsp:txBody>
      <dsp:txXfrm>
        <a:off x="25759" y="1808891"/>
        <a:ext cx="6641936" cy="476152"/>
      </dsp:txXfrm>
    </dsp:sp>
    <dsp:sp modelId="{84978530-0114-4671-8CB7-50D232F7D9FB}">
      <dsp:nvSpPr>
        <dsp:cNvPr id="0" name=""/>
        <dsp:cNvSpPr/>
      </dsp:nvSpPr>
      <dsp:spPr>
        <a:xfrm>
          <a:off x="0" y="2374162"/>
          <a:ext cx="6693454" cy="52767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>
              <a:latin typeface="Calibri"/>
              <a:cs typeface="Calibri"/>
            </a:rPr>
            <a:t>Một</a:t>
          </a:r>
          <a:r>
            <a:rPr lang="en-US" sz="2200" kern="1200" dirty="0">
              <a:latin typeface="Calibri"/>
              <a:cs typeface="Calibri"/>
            </a:rPr>
            <a:t> </a:t>
          </a:r>
          <a:r>
            <a:rPr lang="en-US" sz="2200" kern="1200" dirty="0" err="1">
              <a:latin typeface="Calibri"/>
              <a:cs typeface="Calibri"/>
            </a:rPr>
            <a:t>số</a:t>
          </a:r>
          <a:r>
            <a:rPr lang="en-US" sz="2200" kern="1200" dirty="0">
              <a:latin typeface="Calibri"/>
              <a:cs typeface="Calibri"/>
            </a:rPr>
            <a:t> jQuery plugin </a:t>
          </a:r>
          <a:r>
            <a:rPr lang="en-US" sz="2200" kern="1200" dirty="0" err="1">
              <a:latin typeface="Calibri"/>
              <a:cs typeface="Calibri"/>
            </a:rPr>
            <a:t>thông</a:t>
          </a:r>
          <a:r>
            <a:rPr lang="en-US" sz="2200" kern="1200" dirty="0">
              <a:latin typeface="Calibri"/>
              <a:cs typeface="Calibri"/>
            </a:rPr>
            <a:t> </a:t>
          </a:r>
          <a:r>
            <a:rPr lang="en-US" sz="2200" kern="1200" dirty="0" err="1">
              <a:latin typeface="Calibri"/>
              <a:cs typeface="Calibri"/>
            </a:rPr>
            <a:t>dụng</a:t>
          </a:r>
          <a:endParaRPr lang="en-US" sz="2200" kern="1200" dirty="0">
            <a:latin typeface="Calibri"/>
            <a:cs typeface="Calibri"/>
          </a:endParaRPr>
        </a:p>
      </dsp:txBody>
      <dsp:txXfrm>
        <a:off x="25759" y="2399921"/>
        <a:ext cx="6641936" cy="4761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A24C41-0D7F-430B-967C-52CDC1A0BA71}">
      <dsp:nvSpPr>
        <dsp:cNvPr id="0" name=""/>
        <dsp:cNvSpPr/>
      </dsp:nvSpPr>
      <dsp:spPr>
        <a:xfrm>
          <a:off x="0" y="78115"/>
          <a:ext cx="11804230" cy="90908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100" kern="1200" dirty="0"/>
            <a:t>Danh sách sự kiện của jQuery cũng như trong javascript, cú pháp áp dụng theo jQuery như sau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100" kern="1200" dirty="0"/>
            <a:t>Tham khảo: </a:t>
          </a:r>
          <a:r>
            <a:rPr lang="vi-VN" sz="2100" kern="1200" dirty="0">
              <a:hlinkClick xmlns:r="http://schemas.openxmlformats.org/officeDocument/2006/relationships" r:id="rId1"/>
            </a:rPr>
            <a:t>https://www.w3schools.com/jquery/jquery_ref_events.asp</a:t>
          </a:r>
          <a:endParaRPr lang="vi-VN" sz="2100" kern="1200" dirty="0"/>
        </a:p>
      </dsp:txBody>
      <dsp:txXfrm>
        <a:off x="44378" y="122493"/>
        <a:ext cx="11715474" cy="82033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F54511-B41E-427F-9544-02222D80B435}">
      <dsp:nvSpPr>
        <dsp:cNvPr id="0" name=""/>
        <dsp:cNvSpPr/>
      </dsp:nvSpPr>
      <dsp:spPr>
        <a:xfrm>
          <a:off x="0" y="7642"/>
          <a:ext cx="12096884" cy="9523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200" kern="1200" dirty="0"/>
            <a:t>jQuery cung cấp các phương thức ngắn gọn để thao tác với html/ css</a:t>
          </a:r>
        </a:p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200" kern="1200" dirty="0"/>
            <a:t>Tham khảo tại link: </a:t>
          </a:r>
          <a:r>
            <a:rPr lang="vi-VN" sz="2200" kern="1200" dirty="0">
              <a:hlinkClick xmlns:r="http://schemas.openxmlformats.org/officeDocument/2006/relationships" r:id="rId1"/>
            </a:rPr>
            <a:t>https://www.w3schools.com/jquery/jquery_ref_html.asp</a:t>
          </a:r>
          <a:endParaRPr lang="vi-VN" sz="2200" kern="1200" dirty="0"/>
        </a:p>
      </dsp:txBody>
      <dsp:txXfrm>
        <a:off x="46491" y="54133"/>
        <a:ext cx="12003902" cy="85939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3B4FE9-FD4C-491E-A9E4-778CC880956C}">
      <dsp:nvSpPr>
        <dsp:cNvPr id="0" name=""/>
        <dsp:cNvSpPr/>
      </dsp:nvSpPr>
      <dsp:spPr>
        <a:xfrm>
          <a:off x="0" y="0"/>
          <a:ext cx="4074849" cy="248574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8920" tIns="248920" rIns="248920" bIns="24892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LIVE DEMO</a:t>
          </a:r>
        </a:p>
      </dsp:txBody>
      <dsp:txXfrm>
        <a:off x="0" y="994298"/>
        <a:ext cx="4074849" cy="994298"/>
      </dsp:txXfrm>
    </dsp:sp>
    <dsp:sp modelId="{7278B2E7-C6F9-4209-BB38-8F7A66502CB9}">
      <dsp:nvSpPr>
        <dsp:cNvPr id="0" name=""/>
        <dsp:cNvSpPr/>
      </dsp:nvSpPr>
      <dsp:spPr>
        <a:xfrm>
          <a:off x="1366865" y="149144"/>
          <a:ext cx="1341118" cy="82775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ACC856-9616-4FAA-8EC2-31CF9BE33A8A}">
      <dsp:nvSpPr>
        <dsp:cNvPr id="0" name=""/>
        <dsp:cNvSpPr/>
      </dsp:nvSpPr>
      <dsp:spPr>
        <a:xfrm>
          <a:off x="162993" y="1988597"/>
          <a:ext cx="3748861" cy="372862"/>
        </a:xfrm>
        <a:prstGeom prst="leftRightArrow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EA8BF3-28B4-4D29-8143-291BBD75E4ED}" type="datetimeFigureOut">
              <a:rPr lang="vi-VN" smtClean="0"/>
              <a:t>21/08/2021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7BCFDA-27A2-45EC-9890-6B4CDA215AA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975822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7BCFDA-27A2-45EC-9890-6B4CDA215AA0}" type="slidenum">
              <a:rPr lang="vi-VN" smtClean="0"/>
              <a:t>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831348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312BD-C957-47F6-9609-7C3D10866F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86417"/>
          </a:xfrm>
        </p:spPr>
        <p:txBody>
          <a:bodyPr anchor="b"/>
          <a:lstStyle>
            <a:lvl1pPr algn="ctr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25837F-8C6B-4F04-9A01-36F9C0777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90260"/>
            <a:ext cx="9144000" cy="106754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08C0B-8F0E-45AC-8A5F-73E91FFE6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Thiết kế Web với HTML5 - CSS3 - JAVASCRIPT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9A07F-AF8B-455B-9CF1-96C49D9DF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  <p:sp>
        <p:nvSpPr>
          <p:cNvPr id="19" name="Rectangle 18"/>
          <p:cNvSpPr/>
          <p:nvPr userDrawn="1"/>
        </p:nvSpPr>
        <p:spPr>
          <a:xfrm>
            <a:off x="0" y="-17461"/>
            <a:ext cx="12192000" cy="6211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-19041"/>
            <a:ext cx="12200878" cy="695325"/>
          </a:xfrm>
          <a:prstGeom prst="rect">
            <a:avLst/>
          </a:prstGeom>
        </p:spPr>
      </p:pic>
      <p:pic>
        <p:nvPicPr>
          <p:cNvPr id="18" name="Picture 17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476" y="147718"/>
            <a:ext cx="2896235" cy="4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18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76E83-14A5-4D2B-8BD8-37CA5F407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8F40AB-8BDC-4478-9707-A74E87984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20860-B9BF-4AF1-8512-F46CCEB9F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Thiết kế Web với HTML5 - CSS3 - JAVASCRIPT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CC4875-5E3B-4A11-AE37-35EB7F30E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05153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0BEEA7-B126-4372-8699-B148BE7750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1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233BDC-705A-47B0-8E6C-FB68332FC4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1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63FCCF-8987-4909-99D0-0703AD4FF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Thiết kế Web với HTML5 - CSS3 - JAVASCRIPT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C0C29-05BA-42B7-9995-CFE659002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255923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5DB36-0E1A-4848-9EC4-0357353DE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304AB-C35A-491B-A8FE-97CA94F03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27" y="692458"/>
            <a:ext cx="12096884" cy="548450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BB10F6-26BA-42E8-AA86-7CD09DC43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Thiết kế Web với HTML5 - CSS3 - JAVASCRIPT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2C4C3B-D2A7-494D-91D6-C50AFF1D9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75203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988A-A6C1-44F8-989C-25538012A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40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72AA3-3B8D-4D07-8910-FAAA0FB28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6AEAB1-CE8E-41F6-9D98-3609367C9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Thiết kế Web với HTML5 - CSS3 - JAVASCRIPT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9D7EE-D098-488F-8300-7C134D4A8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97149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B5830-E696-45A2-A73B-510DD9130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EA849-81E2-4BE0-8290-8FBE0ADC60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0BFD9A-38D6-4834-BCC3-516D2B666C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9C265C-E30A-48D2-A801-93AED4887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Thiết kế Web với HTML5 - CSS3 - JAVASCRIPT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65783E-592F-4F93-AC1E-0627B82CA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1739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E52A0-2646-48E5-9972-455E34C11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F8A5D-FBEE-4509-BC77-79CAD42F5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DB4538-9808-4815-9F15-516B1C4F9D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5EF3D2-69F5-405F-8043-FB1CADAF22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342D84-AFF6-481A-A58F-DFBC67D31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250199-E5D5-4B01-AFD8-27A51BAA5F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70029" y="6423557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vi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945508-0E62-4D58-B97F-7824F7851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Thiết kế Web với HTML5 - CSS3 - JAVASCRIPT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3C82BA-2516-4372-948C-C42C8D601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74535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32CF8-7D5B-480F-B838-D37A5DBB7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919" y="86227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01EAA6-3DD2-4DF1-87F1-630AA8965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Thiết kế Web với HTML5 - CSS3 - JAVASCRIPT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1EB5FC-C2FB-4B79-866B-8D399692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708805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B12899-CA56-4BE2-97B2-2C904F70C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Thiết kế Web với HTML5 - CSS3 - JAVASCRIPT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35D1DF-A72A-4D3A-8D9E-88BB9A2F0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55335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A6FAD-590D-4C74-BFAB-36CE7BBE6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D11820-EF58-41A0-9238-4484DE45E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039D08-D2DE-41F0-BD50-656487C5B9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8CBDDC-3B3A-46C4-90C0-AE77DE5DA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Thiết kế Web với HTML5 - CSS3 - JAVASCRIPT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883556-34F2-49D4-9236-E7E80B371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81429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412E6-03E9-40E7-93E1-5843478C6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10C008-C2FC-44E0-97D1-C6F97F4647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B827DE-C886-4A35-9A24-45609CBB2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7351EB-00F6-4AA9-B602-2A7F9A439D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Thiết kế Web với HTML5 - CSS3 - JAVASCRIPT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8FB513-8A03-47A7-ABA9-5790C24D8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81709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/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 flipH="1">
            <a:off x="0" y="-19411"/>
            <a:ext cx="12192000" cy="622131"/>
          </a:xfrm>
          <a:prstGeom prst="rect">
            <a:avLst/>
          </a:prstGeom>
        </p:spPr>
      </p:pic>
      <p:pic>
        <p:nvPicPr>
          <p:cNvPr id="7" name="Picture 6"/>
          <p:cNvPicPr/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157EF0-FA0D-46AC-A44E-30439F0D6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41" y="31548"/>
            <a:ext cx="12096883" cy="5326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22E43A-7AD2-4208-A5E2-3728C5E806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827" y="801157"/>
            <a:ext cx="12096884" cy="5375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AFBBC9-B8F7-4D8D-91A2-703D35B1E8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7738" y="6434136"/>
            <a:ext cx="112612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vi-VN" dirty="0"/>
              <a:t>Thiết kế Web với HTML5 - CSS3 - JAVASCRIPT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D43B6-A609-4282-AF56-EEAE2079EC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3317" y="6423618"/>
            <a:ext cx="6743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201540FA-0942-482B-9F37-EA3921DFDA04}" type="slidenum">
              <a:rPr lang="vi-VN" smtClean="0"/>
              <a:pPr/>
              <a:t>‹#›</a:t>
            </a:fld>
            <a:endParaRPr lang="vi-VN"/>
          </a:p>
        </p:txBody>
      </p:sp>
      <p:pic>
        <p:nvPicPr>
          <p:cNvPr id="9" name="Picture 8"/>
          <p:cNvPicPr/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689" y="108244"/>
            <a:ext cx="2896235" cy="45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100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Arial" panose="020B0604020202020204" pitchFamily="34" charset="0"/>
          <a:ea typeface="Tahoma" panose="020B0604030504040204" pitchFamily="34" charset="0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jquery/jquery_ref_misc.asp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owlcarousel2.github.io/OwlCarousel2/" TargetMode="External"/><Relationship Id="rId3" Type="http://schemas.openxmlformats.org/officeDocument/2006/relationships/hyperlink" Target="http://fancybox.net/" TargetMode="External"/><Relationship Id="rId7" Type="http://schemas.openxmlformats.org/officeDocument/2006/relationships/hyperlink" Target="https://ckeditor.com/" TargetMode="External"/><Relationship Id="rId12" Type="http://schemas.openxmlformats.org/officeDocument/2006/relationships/hyperlink" Target="https://jqueryvalidation.org/" TargetMode="External"/><Relationship Id="rId2" Type="http://schemas.openxmlformats.org/officeDocument/2006/relationships/hyperlink" Target="https://lokeshdhakar.com/projects/lightbox2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iny.cloud/" TargetMode="External"/><Relationship Id="rId11" Type="http://schemas.openxmlformats.org/officeDocument/2006/relationships/hyperlink" Target="https://www.jqueryscript.net/zoom/Cloud-Zoom-Image-Zoom-jQuery-Plugin-2.htm" TargetMode="External"/><Relationship Id="rId5" Type="http://schemas.openxmlformats.org/officeDocument/2006/relationships/hyperlink" Target="https://summernote.org/" TargetMode="External"/><Relationship Id="rId10" Type="http://schemas.openxmlformats.org/officeDocument/2006/relationships/hyperlink" Target="https://www.starplugins.com/cloudzoom" TargetMode="External"/><Relationship Id="rId4" Type="http://schemas.openxmlformats.org/officeDocument/2006/relationships/hyperlink" Target="https://ourcodeworld.com/articles/read/498/top-7-best-jquery-javascript-star-rating-plugins" TargetMode="External"/><Relationship Id="rId9" Type="http://schemas.openxmlformats.org/officeDocument/2006/relationships/hyperlink" Target="https://kenwheeler.github.io/slick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tympanus.net/codrops/2016/02/23/icon-animations-powered-by-mo-js" TargetMode="External"/><Relationship Id="rId2" Type="http://schemas.openxmlformats.org/officeDocument/2006/relationships/hyperlink" Target="http://tympanus.net/codrops/2016/01/27/elastic-circle-slideshow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ympanus.net/codrops/2016/02/17/polaroid-stack-to-grid-intro-animation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mailto:tuyensinh@bachkhoa-aptech.edu.vn" TargetMode="External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jp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w3schools.com/jquery/jquery_ref_selectors.asp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jquery/jquery_ref_ajax.asp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ctrTitle"/>
          </p:nvPr>
        </p:nvSpPr>
        <p:spPr>
          <a:xfrm>
            <a:off x="1524000" y="2106706"/>
            <a:ext cx="9144000" cy="2504097"/>
          </a:xfrm>
        </p:spPr>
        <p:txBody>
          <a:bodyPr/>
          <a:lstStyle/>
          <a:p>
            <a:r>
              <a:rPr lang="en-US" sz="4000" b="1" dirty="0" err="1">
                <a:solidFill>
                  <a:schemeClr val="tx1"/>
                </a:solidFill>
              </a:rPr>
              <a:t>Bài</a:t>
            </a:r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en-US" sz="4000" b="1" dirty="0"/>
              <a:t>19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4000" dirty="0">
                <a:solidFill>
                  <a:schemeClr val="tx1"/>
                </a:solidFill>
              </a:rPr>
              <a:t>jQuery</a:t>
            </a:r>
          </a:p>
        </p:txBody>
      </p:sp>
      <p:sp>
        <p:nvSpPr>
          <p:cNvPr id="21" name="Subtitle 20"/>
          <p:cNvSpPr>
            <a:spLocks noGrp="1"/>
          </p:cNvSpPr>
          <p:nvPr>
            <p:ph type="subTitle" idx="1"/>
          </p:nvPr>
        </p:nvSpPr>
        <p:spPr>
          <a:xfrm>
            <a:off x="1524000" y="4692284"/>
            <a:ext cx="9144000" cy="10675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Thiết kế Web với HTML5 - CSS3 - JAVASCRIPT</a:t>
            </a:r>
            <a:endParaRPr lang="vi-VN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1</a:t>
            </a:fld>
            <a:endParaRPr lang="vi-V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10" y="648927"/>
            <a:ext cx="4300461" cy="196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246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27A1F-8FD3-4F42-8B69-09EF8E0F7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jQuery Các phương thức khác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2C5DF-62C6-4ADA-8A89-CC67E4E4D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27" y="692459"/>
            <a:ext cx="12096884" cy="932156"/>
          </a:xfrm>
        </p:spPr>
        <p:txBody>
          <a:bodyPr/>
          <a:lstStyle/>
          <a:p>
            <a:r>
              <a:rPr lang="vi-VN" dirty="0"/>
              <a:t>Một số phương thức khác cũng thường được sử dụng trong quá trính áp dụng</a:t>
            </a:r>
          </a:p>
          <a:p>
            <a:r>
              <a:rPr lang="vi-VN" dirty="0"/>
              <a:t>Link tham khảo: </a:t>
            </a:r>
            <a:r>
              <a:rPr lang="vi-VN" dirty="0">
                <a:hlinkClick r:id="rId2"/>
              </a:rPr>
              <a:t>https://www.w3schools.com/jquery/jquery_ref_misc.asp</a:t>
            </a:r>
            <a:endParaRPr lang="vi-VN" dirty="0"/>
          </a:p>
          <a:p>
            <a:endParaRPr lang="vi-V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15C6CE-5400-4E05-A812-FC84765A0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Thiết kế Web với HTML5 - CSS3 - JAVASCRIPT</a:t>
            </a:r>
            <a:endParaRPr lang="vi-V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6F52AC-4160-4FD9-B1D8-7A2B43D6B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10</a:t>
            </a:fld>
            <a:endParaRPr lang="vi-VN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2FFEB05-F1D1-4755-BA1F-14D238CC1C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551086"/>
              </p:ext>
            </p:extLst>
          </p:nvPr>
        </p:nvGraphicFramePr>
        <p:xfrm>
          <a:off x="294443" y="2223380"/>
          <a:ext cx="1160311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4167">
                  <a:extLst>
                    <a:ext uri="{9D8B030D-6E8A-4147-A177-3AD203B41FA5}">
                      <a16:colId xmlns:a16="http://schemas.microsoft.com/office/drawing/2014/main" val="434449703"/>
                    </a:ext>
                  </a:extLst>
                </a:gridCol>
                <a:gridCol w="9038947">
                  <a:extLst>
                    <a:ext uri="{9D8B030D-6E8A-4147-A177-3AD203B41FA5}">
                      <a16:colId xmlns:a16="http://schemas.microsoft.com/office/drawing/2014/main" val="605479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Phương thức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Mô tả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0084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data()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Đính kèm dữ liệu vào hoặc lấy dữ liệu từ các phần tử đã chọn</a:t>
                      </a:r>
                      <a:endParaRPr lang="vi-VN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9231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each()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Thực thi một hàm cho mỗi phần tử phù hợp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52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get()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Lấy các phần tử DOM được đối sánh bởi bộ chọn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51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index() 	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Tìm kiếm một phần tử nhất định trong số các phần tử đã so khớp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3043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$.noConflict()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Giải phóng quyền kiểm soát của jQuery đối với biến $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0361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926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F6D8B-7FE4-48BD-804E-619198C9A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jQuery plugin thường dùng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0BAC16-1317-4140-A0D8-45866FD1B4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27" y="692458"/>
            <a:ext cx="12096884" cy="5655076"/>
          </a:xfrm>
        </p:spPr>
        <p:txBody>
          <a:bodyPr>
            <a:normAutofit fontScale="92500" lnSpcReduction="10000"/>
          </a:bodyPr>
          <a:lstStyle/>
          <a:p>
            <a:r>
              <a:rPr lang="vi-VN" b="1" dirty="0"/>
              <a:t>jQuery lightbox: tham khảo</a:t>
            </a:r>
          </a:p>
          <a:p>
            <a:pPr lvl="1"/>
            <a:r>
              <a:rPr lang="vi-VN" dirty="0">
                <a:hlinkClick r:id="rId2"/>
              </a:rPr>
              <a:t>https://lokeshdhakar.com/projects/lightbox2/</a:t>
            </a:r>
            <a:endParaRPr lang="vi-VN" dirty="0"/>
          </a:p>
          <a:p>
            <a:pPr lvl="1"/>
            <a:r>
              <a:rPr lang="vi-VN" dirty="0">
                <a:hlinkClick r:id="rId3"/>
              </a:rPr>
              <a:t>http://fancybox.net/</a:t>
            </a:r>
            <a:endParaRPr lang="vi-VN" dirty="0"/>
          </a:p>
          <a:p>
            <a:r>
              <a:rPr lang="vi-VN" b="1" dirty="0"/>
              <a:t>jQuery start rating</a:t>
            </a:r>
          </a:p>
          <a:p>
            <a:pPr lvl="1"/>
            <a:r>
              <a:rPr lang="vi-VN" dirty="0">
                <a:hlinkClick r:id="rId4"/>
              </a:rPr>
              <a:t>https://ourcodeworld.com/articles/read/498/top-7-best-jquery-javascript-star-rating-plugins</a:t>
            </a:r>
            <a:endParaRPr lang="vi-VN" dirty="0"/>
          </a:p>
          <a:p>
            <a:r>
              <a:rPr lang="vi-VN" b="1" dirty="0"/>
              <a:t>Jquery editor</a:t>
            </a:r>
          </a:p>
          <a:p>
            <a:pPr lvl="1"/>
            <a:r>
              <a:rPr lang="vi-VN" dirty="0"/>
              <a:t>Summernote: </a:t>
            </a:r>
            <a:r>
              <a:rPr lang="vi-VN" dirty="0">
                <a:hlinkClick r:id="rId5"/>
              </a:rPr>
              <a:t>https://summernote.org/</a:t>
            </a:r>
            <a:endParaRPr lang="vi-VN" dirty="0"/>
          </a:p>
          <a:p>
            <a:pPr lvl="1"/>
            <a:r>
              <a:rPr lang="vi-VN" dirty="0"/>
              <a:t>Tinymce: </a:t>
            </a:r>
            <a:r>
              <a:rPr lang="vi-VN" dirty="0">
                <a:hlinkClick r:id="rId6"/>
              </a:rPr>
              <a:t>https://www.tiny.cloud/</a:t>
            </a:r>
            <a:endParaRPr lang="vi-VN" dirty="0"/>
          </a:p>
          <a:p>
            <a:pPr lvl="1"/>
            <a:r>
              <a:rPr lang="vi-VN" dirty="0"/>
              <a:t>CkEditor: </a:t>
            </a:r>
            <a:r>
              <a:rPr lang="vi-VN" dirty="0">
                <a:hlinkClick r:id="rId7"/>
              </a:rPr>
              <a:t>https://ckeditor.com/</a:t>
            </a:r>
            <a:endParaRPr lang="vi-VN" dirty="0"/>
          </a:p>
          <a:p>
            <a:r>
              <a:rPr lang="vi-VN" b="1" dirty="0"/>
              <a:t>Jquery slider: </a:t>
            </a:r>
            <a:r>
              <a:rPr lang="vi-VN" dirty="0"/>
              <a:t>owl carousel free: </a:t>
            </a:r>
            <a:r>
              <a:rPr lang="vi-VN" dirty="0">
                <a:hlinkClick r:id="rId8"/>
              </a:rPr>
              <a:t>https://owlcarousel2.github.io/OwlCarousel2/</a:t>
            </a:r>
            <a:endParaRPr lang="vi-VN" dirty="0"/>
          </a:p>
          <a:p>
            <a:r>
              <a:rPr lang="vi-VN" dirty="0"/>
              <a:t>slickSlider : </a:t>
            </a:r>
            <a:r>
              <a:rPr lang="vi-VN" dirty="0">
                <a:hlinkClick r:id="rId9"/>
              </a:rPr>
              <a:t>https://kenwheeler.github.io/slick/</a:t>
            </a:r>
            <a:endParaRPr lang="vi-VN" dirty="0"/>
          </a:p>
          <a:p>
            <a:r>
              <a:rPr lang="vi-VN" b="1" dirty="0"/>
              <a:t>jQuery cloudzoom</a:t>
            </a:r>
          </a:p>
          <a:p>
            <a:pPr lvl="1"/>
            <a:r>
              <a:rPr lang="vi-VN" dirty="0"/>
              <a:t>Có phí: </a:t>
            </a:r>
            <a:r>
              <a:rPr lang="vi-VN" dirty="0">
                <a:hlinkClick r:id="rId10"/>
              </a:rPr>
              <a:t>https://www.starplugins.com/cloudzoom</a:t>
            </a:r>
            <a:endParaRPr lang="vi-VN" dirty="0"/>
          </a:p>
          <a:p>
            <a:pPr lvl="1"/>
            <a:r>
              <a:rPr lang="vi-VN" dirty="0"/>
              <a:t>Miễn phí: </a:t>
            </a:r>
            <a:r>
              <a:rPr lang="vi-VN" dirty="0">
                <a:hlinkClick r:id="rId11"/>
              </a:rPr>
              <a:t>https://www.jqueryscript.net/zoom/Cloud-Zoom-Image-Zoom-jQuery-Plugin-2.htm</a:t>
            </a:r>
            <a:endParaRPr lang="vi-VN" dirty="0"/>
          </a:p>
          <a:p>
            <a:r>
              <a:rPr lang="vi-VN" dirty="0"/>
              <a:t>jQuery validation: </a:t>
            </a:r>
            <a:r>
              <a:rPr lang="vi-VN" dirty="0">
                <a:hlinkClick r:id="rId12"/>
              </a:rPr>
              <a:t>https://jqueryvalidation</a:t>
            </a:r>
            <a:r>
              <a:rPr lang="vi-VN">
                <a:hlinkClick r:id="rId12"/>
              </a:rPr>
              <a:t>.org</a:t>
            </a:r>
            <a:endParaRPr lang="vi-VN" dirty="0"/>
          </a:p>
          <a:p>
            <a:pPr marL="0" indent="0">
              <a:buNone/>
            </a:pPr>
            <a:r>
              <a:rPr lang="vi-VN" b="1" i="1" dirty="0"/>
              <a:t>Và nhiều plugin khác, tùy vào mục đích mà có thể tìm kiếm trên google</a:t>
            </a:r>
          </a:p>
          <a:p>
            <a:pPr marL="0" indent="0">
              <a:buNone/>
            </a:pPr>
            <a:endParaRPr lang="vi-VN" dirty="0"/>
          </a:p>
          <a:p>
            <a:pPr marL="0" indent="0">
              <a:buNone/>
            </a:pPr>
            <a:endParaRPr lang="vi-VN" dirty="0"/>
          </a:p>
          <a:p>
            <a:pPr marL="0" indent="0">
              <a:buNone/>
            </a:pPr>
            <a:endParaRPr lang="vi-V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58CAE0-8D5E-4AA2-9D91-972932A4C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Thiết kế Web với HTML5 - CSS3 - JAVASCRIPT</a:t>
            </a:r>
            <a:endParaRPr lang="vi-V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4BB017-84B4-406B-B8A9-54FE09832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11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04999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D5002-ADC7-4321-940A-2CD58572D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Một số plugin khác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9ED0F-E000-4BEC-AD22-3162B215FA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Elastic Circle Slideshow </a:t>
            </a:r>
          </a:p>
          <a:p>
            <a:r>
              <a:rPr lang="en-US" dirty="0">
                <a:hlinkClick r:id="rId2"/>
              </a:rPr>
              <a:t>http://</a:t>
            </a:r>
            <a:r>
              <a:rPr lang="en-US" dirty="0" err="1">
                <a:hlinkClick r:id="rId2"/>
              </a:rPr>
              <a:t>tympanus.net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codrops</a:t>
            </a:r>
            <a:r>
              <a:rPr lang="en-US" dirty="0">
                <a:hlinkClick r:id="rId2"/>
              </a:rPr>
              <a:t>/2016/01/27/elastic-circle-slideshow/</a:t>
            </a:r>
            <a:endParaRPr lang="en-US" dirty="0"/>
          </a:p>
          <a:p>
            <a:r>
              <a:rPr lang="en-US" dirty="0"/>
              <a:t>Icon Animations Powered by </a:t>
            </a:r>
            <a:r>
              <a:rPr lang="en-US" dirty="0" err="1"/>
              <a:t>mo.js</a:t>
            </a:r>
            <a:r>
              <a:rPr lang="en-US" dirty="0"/>
              <a:t> </a:t>
            </a:r>
          </a:p>
          <a:p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tympanus.net</a:t>
            </a:r>
            <a:r>
              <a:rPr lang="en-US" dirty="0">
                <a:hlinkClick r:id="rId3"/>
              </a:rPr>
              <a:t>/</a:t>
            </a:r>
            <a:r>
              <a:rPr lang="en-US" dirty="0" err="1">
                <a:hlinkClick r:id="rId3"/>
              </a:rPr>
              <a:t>codrops</a:t>
            </a:r>
            <a:r>
              <a:rPr lang="en-US" dirty="0">
                <a:hlinkClick r:id="rId3"/>
              </a:rPr>
              <a:t>/2016/02/23/icon-animations-powered-by-mo-</a:t>
            </a:r>
            <a:r>
              <a:rPr lang="en-US" dirty="0" err="1">
                <a:hlinkClick r:id="rId3"/>
              </a:rPr>
              <a:t>js</a:t>
            </a:r>
            <a:endParaRPr lang="en-US" dirty="0"/>
          </a:p>
          <a:p>
            <a:r>
              <a:rPr lang="en-US" dirty="0"/>
              <a:t>Polaroid Stack to Grid Intro Animation</a:t>
            </a:r>
          </a:p>
          <a:p>
            <a:r>
              <a:rPr lang="en-US" dirty="0">
                <a:hlinkClick r:id="rId4"/>
              </a:rPr>
              <a:t>http://</a:t>
            </a:r>
            <a:r>
              <a:rPr lang="en-US" dirty="0" err="1">
                <a:hlinkClick r:id="rId4"/>
              </a:rPr>
              <a:t>tympanus.net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codrops</a:t>
            </a:r>
            <a:r>
              <a:rPr lang="en-US" dirty="0">
                <a:hlinkClick r:id="rId4"/>
              </a:rPr>
              <a:t>/2016/02/17/polaroid-stack-to-grid-intro-animation/</a:t>
            </a:r>
            <a:endParaRPr lang="en-US" dirty="0"/>
          </a:p>
          <a:p>
            <a:r>
              <a:rPr lang="en-US" dirty="0"/>
              <a:t>Isotope</a:t>
            </a:r>
            <a:endParaRPr lang="vi-V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6E48D9-0AFF-465F-B2CB-D925972ED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Thiết kế Web với HTML5 - CSS3 - JAVASCRIPT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7382AA-AD6F-453F-BD25-98EDB1EA1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12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7942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1B807-AB98-4FF1-9A93-52047B5DF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demo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9AE29AD-E211-4617-90FF-128979777CE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163627" y="2251039"/>
          <a:ext cx="4074849" cy="24857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19657F-B570-4509-8360-0274CACC3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Thiết kế Web với HTML5 - CSS3 - JAVASCRIPT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488630-1E83-401C-8FE8-0E8420D42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13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40954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ctrTitle"/>
          </p:nvPr>
        </p:nvSpPr>
        <p:spPr>
          <a:xfrm>
            <a:off x="1662953" y="687141"/>
            <a:ext cx="7772400" cy="1470025"/>
          </a:xfrm>
        </p:spPr>
        <p:txBody>
          <a:bodyPr/>
          <a:lstStyle/>
          <a:p>
            <a:pPr algn="ctr">
              <a:defRPr/>
            </a:pPr>
            <a:r>
              <a:rPr lang="en-US"/>
              <a:t>HỎI ĐÁP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438" y="2260601"/>
            <a:ext cx="3975100" cy="3276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Thiết kế Web với HTML5 - CSS3 - JAVASCRIPT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14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05076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8" t="22343" r="2682" b="25428"/>
          <a:stretch/>
        </p:blipFill>
        <p:spPr>
          <a:xfrm>
            <a:off x="0" y="-2"/>
            <a:ext cx="12238039" cy="39243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01DAAA9-0579-4BCE-AD5C-42ECEE80825A}"/>
              </a:ext>
            </a:extLst>
          </p:cNvPr>
          <p:cNvSpPr txBox="1"/>
          <p:nvPr/>
        </p:nvSpPr>
        <p:spPr>
          <a:xfrm>
            <a:off x="412376" y="4133675"/>
            <a:ext cx="11386111" cy="147732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en-US" sz="6000" b="1">
                <a:solidFill>
                  <a:srgbClr val="7030A0"/>
                </a:solidFill>
                <a:latin typeface="UTM Avo" panose="02040603050506020204" pitchFamily="18" charset="0"/>
              </a:rPr>
              <a:t>TRẢI NGHIỆM THỰC HÀNH</a:t>
            </a:r>
            <a:endParaRPr lang="en-US" sz="6000" b="1" dirty="0">
              <a:solidFill>
                <a:srgbClr val="7030A0"/>
              </a:solidFill>
              <a:latin typeface="UTM Avo" panose="02040603050506020204" pitchFamily="18" charset="0"/>
            </a:endParaRPr>
          </a:p>
        </p:txBody>
      </p:sp>
      <p:pic>
        <p:nvPicPr>
          <p:cNvPr id="7" name="Picture 6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519"/>
          <a:stretch/>
        </p:blipFill>
        <p:spPr>
          <a:xfrm>
            <a:off x="0" y="6375400"/>
            <a:ext cx="12192000" cy="482600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Thiết kế Web với HTML5 - CSS3 - JAVASCRIPT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804AFE-2503-429A-9F6C-BDE447D7132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40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1DAAA9-0579-4BCE-AD5C-42ECEE80825A}"/>
              </a:ext>
            </a:extLst>
          </p:cNvPr>
          <p:cNvSpPr txBox="1"/>
          <p:nvPr/>
        </p:nvSpPr>
        <p:spPr>
          <a:xfrm>
            <a:off x="4275164" y="1776956"/>
            <a:ext cx="7055357" cy="79534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vi-VN" sz="3500" b="1" dirty="0">
                <a:ln>
                  <a:solidFill>
                    <a:schemeClr val="bg1"/>
                  </a:solidFill>
                </a:ln>
                <a:solidFill>
                  <a:srgbClr val="600477"/>
                </a:solidFill>
                <a:latin typeface="UTM Avo" panose="02040603050506020204" pitchFamily="18" charset="0"/>
              </a:rPr>
              <a:t>TRÂN TRỌNG CẢM ƠN!</a:t>
            </a:r>
            <a:endParaRPr lang="en-US" sz="3500" b="1" dirty="0">
              <a:ln>
                <a:solidFill>
                  <a:schemeClr val="bg1"/>
                </a:solidFill>
              </a:ln>
              <a:solidFill>
                <a:srgbClr val="600477"/>
              </a:solidFill>
              <a:latin typeface="UTM Avo" panose="02040603050506020204" pitchFamily="18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71" y="675061"/>
            <a:ext cx="3777949" cy="467543"/>
          </a:xfrm>
          <a:prstGeom prst="rect">
            <a:avLst/>
          </a:prstGeom>
        </p:spPr>
      </p:pic>
      <p:sp>
        <p:nvSpPr>
          <p:cNvPr id="10" name="Google Shape;4741;p464"/>
          <p:cNvSpPr txBox="1">
            <a:spLocks/>
          </p:cNvSpPr>
          <p:nvPr/>
        </p:nvSpPr>
        <p:spPr>
          <a:xfrm>
            <a:off x="5772553" y="2929613"/>
            <a:ext cx="5991075" cy="401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>
                <a:latin typeface="Roboto"/>
              </a:rPr>
              <a:t>238 </a:t>
            </a:r>
            <a:r>
              <a:rPr lang="en-US" sz="1800" b="1" dirty="0" err="1">
                <a:latin typeface="Roboto"/>
              </a:rPr>
              <a:t>Hoàng</a:t>
            </a:r>
            <a:r>
              <a:rPr lang="en-US" sz="1800" b="1" dirty="0">
                <a:latin typeface="Roboto"/>
              </a:rPr>
              <a:t> </a:t>
            </a:r>
            <a:r>
              <a:rPr lang="en-US" sz="1800" b="1" dirty="0" err="1">
                <a:latin typeface="Roboto"/>
              </a:rPr>
              <a:t>Quốc</a:t>
            </a:r>
            <a:r>
              <a:rPr lang="en-US" sz="1800" b="1" dirty="0">
                <a:latin typeface="Roboto"/>
              </a:rPr>
              <a:t> </a:t>
            </a:r>
            <a:r>
              <a:rPr lang="en-US" sz="1800" b="1" dirty="0" err="1">
                <a:latin typeface="Roboto"/>
              </a:rPr>
              <a:t>Việt</a:t>
            </a:r>
            <a:r>
              <a:rPr lang="en-US" sz="1800" b="1" dirty="0">
                <a:latin typeface="Roboto"/>
              </a:rPr>
              <a:t>, </a:t>
            </a:r>
            <a:r>
              <a:rPr lang="en-US" sz="1800" b="1" dirty="0" err="1">
                <a:latin typeface="Roboto"/>
              </a:rPr>
              <a:t>Bắc</a:t>
            </a:r>
            <a:r>
              <a:rPr lang="en-US" sz="1800" b="1" dirty="0">
                <a:latin typeface="Roboto"/>
              </a:rPr>
              <a:t> </a:t>
            </a:r>
            <a:r>
              <a:rPr lang="en-US" sz="1800" b="1" dirty="0" err="1">
                <a:latin typeface="Roboto"/>
              </a:rPr>
              <a:t>Từ</a:t>
            </a:r>
            <a:r>
              <a:rPr lang="en-US" sz="1800" b="1" dirty="0">
                <a:latin typeface="Roboto"/>
              </a:rPr>
              <a:t> </a:t>
            </a:r>
            <a:r>
              <a:rPr lang="en-US" sz="1800" b="1" dirty="0" err="1">
                <a:latin typeface="Roboto"/>
              </a:rPr>
              <a:t>Liêm</a:t>
            </a:r>
            <a:r>
              <a:rPr lang="en-US" sz="1800" b="1" dirty="0">
                <a:latin typeface="Roboto"/>
              </a:rPr>
              <a:t>, </a:t>
            </a:r>
            <a:r>
              <a:rPr lang="en-US" sz="1800" b="1" dirty="0" err="1">
                <a:latin typeface="Roboto"/>
              </a:rPr>
              <a:t>Hà</a:t>
            </a:r>
            <a:r>
              <a:rPr lang="en-US" sz="1800" b="1" dirty="0">
                <a:latin typeface="Roboto"/>
              </a:rPr>
              <a:t> </a:t>
            </a:r>
            <a:r>
              <a:rPr lang="en-US" sz="1800" b="1" dirty="0" err="1">
                <a:latin typeface="Roboto"/>
              </a:rPr>
              <a:t>Nội</a:t>
            </a:r>
            <a:endParaRPr lang="vi-VN" sz="1800" b="1" dirty="0">
              <a:latin typeface="Roboto"/>
            </a:endParaRPr>
          </a:p>
        </p:txBody>
      </p:sp>
      <p:sp>
        <p:nvSpPr>
          <p:cNvPr id="11" name="Google Shape;4742;p464"/>
          <p:cNvSpPr txBox="1">
            <a:spLocks/>
          </p:cNvSpPr>
          <p:nvPr/>
        </p:nvSpPr>
        <p:spPr>
          <a:xfrm>
            <a:off x="5772553" y="3520137"/>
            <a:ext cx="369520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>
                <a:latin typeface="Roboto"/>
              </a:rPr>
              <a:t>0968.27.6996</a:t>
            </a:r>
          </a:p>
        </p:txBody>
      </p:sp>
      <p:sp>
        <p:nvSpPr>
          <p:cNvPr id="12" name="Google Shape;4743;p464"/>
          <p:cNvSpPr txBox="1">
            <a:spLocks/>
          </p:cNvSpPr>
          <p:nvPr/>
        </p:nvSpPr>
        <p:spPr>
          <a:xfrm>
            <a:off x="5772553" y="4166421"/>
            <a:ext cx="48639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>
                <a:latin typeface="Roboto"/>
                <a:hlinkClick r:id="rId3"/>
              </a:rPr>
              <a:t>tuyensinh@bachkhoa-aptech.edu.vn</a:t>
            </a:r>
            <a:endParaRPr lang="en-US" sz="1800" b="1" dirty="0">
              <a:latin typeface="Roboto"/>
            </a:endParaRPr>
          </a:p>
        </p:txBody>
      </p:sp>
      <p:pic>
        <p:nvPicPr>
          <p:cNvPr id="13" name="Google Shape;4745;p464" descr="Receiver"/>
          <p:cNvPicPr preferRelativeResize="0">
            <a:picLocks/>
          </p:cNvPicPr>
          <p:nvPr/>
        </p:nvPicPr>
        <p:blipFill rotWithShape="1">
          <a:blip r:embed="rId4">
            <a:alphaModFix/>
            <a:biLevel thresh="50000"/>
          </a:blip>
          <a:srcRect/>
          <a:stretch/>
        </p:blipFill>
        <p:spPr>
          <a:xfrm>
            <a:off x="5104559" y="3423731"/>
            <a:ext cx="469813" cy="46981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" name="Google Shape;4746;p464" descr="Envelope"/>
          <p:cNvPicPr preferRelativeResize="0">
            <a:picLocks/>
          </p:cNvPicPr>
          <p:nvPr/>
        </p:nvPicPr>
        <p:blipFill rotWithShape="1">
          <a:blip r:embed="rId5">
            <a:alphaModFix/>
            <a:biLevel thresh="50000"/>
          </a:blip>
          <a:srcRect/>
          <a:stretch/>
        </p:blipFill>
        <p:spPr>
          <a:xfrm>
            <a:off x="5104559" y="4070014"/>
            <a:ext cx="469813" cy="469812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5" name="Google Shape;4748;p464" descr="User"/>
          <p:cNvPicPr preferRelativeResize="0">
            <a:picLocks/>
          </p:cNvPicPr>
          <p:nvPr/>
        </p:nvPicPr>
        <p:blipFill rotWithShape="1">
          <a:blip r:embed="rId6">
            <a:alphaModFix/>
            <a:biLevel thresh="50000"/>
          </a:blip>
          <a:srcRect/>
          <a:stretch/>
        </p:blipFill>
        <p:spPr>
          <a:xfrm>
            <a:off x="5104559" y="2833206"/>
            <a:ext cx="469813" cy="469812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16" name="Google Shape;4749;p464" descr="decorative element"/>
          <p:cNvCxnSpPr/>
          <p:nvPr/>
        </p:nvCxnSpPr>
        <p:spPr>
          <a:xfrm>
            <a:off x="5170080" y="3303018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7" name="Google Shape;4750;p464" descr="decorative element"/>
          <p:cNvCxnSpPr/>
          <p:nvPr/>
        </p:nvCxnSpPr>
        <p:spPr>
          <a:xfrm>
            <a:off x="5170080" y="3902174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8" name="Google Shape;4751;p464" descr="decorative element"/>
          <p:cNvCxnSpPr/>
          <p:nvPr/>
        </p:nvCxnSpPr>
        <p:spPr>
          <a:xfrm>
            <a:off x="5170080" y="4651474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9" name="Google Shape;4751;p464" descr="decorative element"/>
          <p:cNvCxnSpPr/>
          <p:nvPr/>
        </p:nvCxnSpPr>
        <p:spPr>
          <a:xfrm>
            <a:off x="5170080" y="5302637"/>
            <a:ext cx="4297680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20" name="Google Shape;4743;p464"/>
          <p:cNvSpPr txBox="1">
            <a:spLocks/>
          </p:cNvSpPr>
          <p:nvPr/>
        </p:nvSpPr>
        <p:spPr>
          <a:xfrm>
            <a:off x="5772553" y="4845294"/>
            <a:ext cx="486392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lt1"/>
              </a:buClr>
              <a:buSzPts val="1800"/>
              <a:buFont typeface="Arial" panose="020B0604020202020204" pitchFamily="34" charset="0"/>
              <a:buNone/>
            </a:pPr>
            <a:r>
              <a:rPr lang="en-US" sz="1800" b="1" dirty="0">
                <a:latin typeface="Roboto"/>
                <a:hlinkClick r:id="rId3"/>
              </a:rPr>
              <a:t>www.bachkhoa-aptech.edu.vn</a:t>
            </a:r>
            <a:endParaRPr lang="en-US" sz="1800" b="1" dirty="0">
              <a:latin typeface="Roboto"/>
            </a:endParaRPr>
          </a:p>
        </p:txBody>
      </p:sp>
      <p:pic>
        <p:nvPicPr>
          <p:cNvPr id="7170" name="Picture 2" descr="Káº¿t quáº£ hÃ¬nh áº£nh cho world icon PNG"/>
          <p:cNvPicPr>
            <a:picLocks noChangeAspect="1" noChangeArrowheads="1"/>
          </p:cNvPicPr>
          <p:nvPr/>
        </p:nvPicPr>
        <p:blipFill>
          <a:blip r:embed="rId7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321" y="4771421"/>
            <a:ext cx="424744" cy="42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01DAAA9-0579-4BCE-AD5C-42ECEE80825A}"/>
              </a:ext>
            </a:extLst>
          </p:cNvPr>
          <p:cNvSpPr txBox="1"/>
          <p:nvPr/>
        </p:nvSpPr>
        <p:spPr>
          <a:xfrm>
            <a:off x="4823737" y="701033"/>
            <a:ext cx="7128577" cy="39363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500" b="1" dirty="0">
                <a:latin typeface="UTM Avo" panose="02040603050506020204" pitchFamily="18" charset="0"/>
              </a:rPr>
              <a:t>HỆ THỐNG ĐÀO TẠO CNTT QUỐC TẾ BACHKHOA - APTECH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96" y="1878372"/>
            <a:ext cx="3744411" cy="373509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7FE0F4-1C2A-4127-BDCC-A6183F112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Thiết kế Web với HTML5 - CSS3 - JAVASCRIPT</a:t>
            </a:r>
            <a:endParaRPr lang="vi-V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D9BE58-7BA7-45C2-AD7C-986350AAC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16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287844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441" rIns="0" bIns="0" rtlCol="0">
            <a:spAutoFit/>
          </a:bodyPr>
          <a:lstStyle/>
          <a:p>
            <a:pPr marL="14147">
              <a:lnSpc>
                <a:spcPct val="100000"/>
              </a:lnSpc>
              <a:spcBef>
                <a:spcPts val="107"/>
              </a:spcBef>
            </a:pPr>
            <a:r>
              <a:rPr lang="vi-VN" sz="2800" b="1" spc="-5" dirty="0">
                <a:latin typeface="+mn-lt"/>
              </a:rPr>
              <a:t>MỤC</a:t>
            </a:r>
            <a:r>
              <a:rPr lang="vi-VN" sz="2800" b="1" spc="-89" dirty="0">
                <a:latin typeface="+mn-lt"/>
              </a:rPr>
              <a:t> </a:t>
            </a:r>
            <a:r>
              <a:rPr lang="vi-VN" sz="2800" b="1" spc="-5" dirty="0">
                <a:latin typeface="+mn-lt"/>
              </a:rPr>
              <a:t>TIÊU</a:t>
            </a: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97A1F45C-C01E-40C8-B6FD-B1B62CA400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4888177"/>
              </p:ext>
            </p:extLst>
          </p:nvPr>
        </p:nvGraphicFramePr>
        <p:xfrm>
          <a:off x="5008748" y="1890944"/>
          <a:ext cx="6693455" cy="2911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 dirty="0"/>
              <a:t>Thiết kế Web với HTML5 - CSS3 - JAVASCRIPT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5F3B94-9FCA-4A63-A7D4-AF32574F0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2</a:t>
            </a:fld>
            <a:endParaRPr lang="vi-VN"/>
          </a:p>
        </p:txBody>
      </p:sp>
      <p:sp>
        <p:nvSpPr>
          <p:cNvPr id="5" name="object 5"/>
          <p:cNvSpPr txBox="1"/>
          <p:nvPr/>
        </p:nvSpPr>
        <p:spPr>
          <a:xfrm>
            <a:off x="11814388" y="6619824"/>
            <a:ext cx="188808" cy="2051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297">
              <a:lnSpc>
                <a:spcPts val="1600"/>
              </a:lnSpc>
            </a:pPr>
            <a:fld id="{81D60167-4931-47E6-BA6A-407CBD079E47}" type="slidenum">
              <a:rPr sz="1500" dirty="0">
                <a:solidFill>
                  <a:srgbClr val="FFFFFF"/>
                </a:solidFill>
                <a:latin typeface="Calibri"/>
                <a:cs typeface="Calibri"/>
              </a:rPr>
              <a:pPr marL="28297">
                <a:lnSpc>
                  <a:spcPts val="1600"/>
                </a:lnSpc>
              </a:pPr>
              <a:t>2</a:t>
            </a:fld>
            <a:endParaRPr sz="1500">
              <a:latin typeface="Calibri"/>
              <a:cs typeface="Calibri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CCB324-4231-4627-9674-8C4AA0ACFA9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97" y="1444000"/>
            <a:ext cx="4268815" cy="396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189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1AF28-E5B7-489D-8DC9-6E2DE1B25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vi-VN" dirty="0"/>
              <a:t>Giới thiệu về jQuery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F40A2A-BA7E-4FF4-908E-F5D8B10FB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65144" indent="-465144">
              <a:spcAft>
                <a:spcPts val="1628"/>
              </a:spcAft>
              <a:buFontTx/>
              <a:buChar char="-"/>
            </a:pPr>
            <a:r>
              <a:rPr lang="en-US" dirty="0"/>
              <a:t>jQuery là một thư viện được tạo ra từ JavaScript</a:t>
            </a:r>
          </a:p>
          <a:p>
            <a:pPr marL="465144" indent="-465144">
              <a:spcAft>
                <a:spcPts val="1628"/>
              </a:spcAft>
              <a:buFontTx/>
              <a:buChar char="-"/>
            </a:pPr>
            <a:r>
              <a:rPr lang="en-US" dirty="0"/>
              <a:t>jQuery làm cho việc sử dụng JavaScript trở lên dễ dàng hơn nhiều.</a:t>
            </a:r>
          </a:p>
          <a:p>
            <a:pPr marL="465144" indent="-465144">
              <a:spcAft>
                <a:spcPts val="1628"/>
              </a:spcAft>
              <a:buFontTx/>
              <a:buChar char="-"/>
            </a:pPr>
            <a:r>
              <a:rPr lang="en-US" dirty="0"/>
              <a:t>Một số tính năng chính trong jQuery</a:t>
            </a:r>
          </a:p>
          <a:p>
            <a:pPr marL="1009301" lvl="1" indent="-465144">
              <a:spcAft>
                <a:spcPts val="1628"/>
              </a:spcAft>
              <a:buFont typeface="Arial" panose="020B0604020202020204" pitchFamily="34" charset="0"/>
              <a:buChar char="+"/>
            </a:pPr>
            <a:r>
              <a:rPr lang="en-US" dirty="0"/>
              <a:t>Xử lý sự kiện thông minh hơn.</a:t>
            </a:r>
          </a:p>
          <a:p>
            <a:pPr marL="1009301" lvl="1" indent="-465144">
              <a:spcAft>
                <a:spcPts val="1628"/>
              </a:spcAft>
              <a:buFont typeface="Arial" panose="020B0604020202020204" pitchFamily="34" charset="0"/>
              <a:buChar char="+"/>
            </a:pPr>
            <a:r>
              <a:rPr lang="en-US" dirty="0"/>
              <a:t>Có nhiều hiệu ứng hỗ trợ người phát triển trong xây dựng trang web</a:t>
            </a:r>
          </a:p>
          <a:p>
            <a:pPr marL="1009301" lvl="1" indent="-465144">
              <a:spcAft>
                <a:spcPts val="1628"/>
              </a:spcAft>
              <a:buFont typeface="Arial" panose="020B0604020202020204" pitchFamily="34" charset="0"/>
              <a:buChar char="+"/>
            </a:pPr>
            <a:r>
              <a:rPr lang="en-US" dirty="0"/>
              <a:t>Hỗ trợ AJAX xử lý trang web bất đồng bộ.</a:t>
            </a:r>
          </a:p>
          <a:p>
            <a:pPr marL="465144" indent="-465144">
              <a:spcAft>
                <a:spcPts val="1628"/>
              </a:spcAft>
              <a:buFontTx/>
              <a:buChar char="-"/>
            </a:pPr>
            <a:r>
              <a:rPr lang="en-US" dirty="0"/>
              <a:t>jQuery là một thư viện JavaScript nhẹ, “viết ít hơn, làm nhiều hơn”</a:t>
            </a:r>
          </a:p>
          <a:p>
            <a:pPr marL="465144" indent="-465144">
              <a:buFontTx/>
              <a:buChar char="-"/>
            </a:pPr>
            <a:r>
              <a:rPr lang="en-US" dirty="0"/>
              <a:t>Các trình duyệt hỗ trợ jQuery</a:t>
            </a:r>
          </a:p>
          <a:p>
            <a:pPr marL="1009301" lvl="1" indent="-465144">
              <a:buFont typeface="Arial" panose="020B0604020202020204" pitchFamily="34" charset="0"/>
              <a:buChar char="+"/>
            </a:pPr>
            <a:r>
              <a:rPr lang="en-US" dirty="0"/>
              <a:t>Internet Explorer 6 trở lên</a:t>
            </a:r>
          </a:p>
          <a:p>
            <a:pPr marL="1009301" lvl="1" indent="-465144">
              <a:buFont typeface="Arial" panose="020B0604020202020204" pitchFamily="34" charset="0"/>
              <a:buChar char="+"/>
            </a:pPr>
            <a:r>
              <a:rPr lang="en-US" dirty="0"/>
              <a:t>Firefox 2.0 trở lên</a:t>
            </a:r>
          </a:p>
          <a:p>
            <a:pPr marL="1009301" lvl="1" indent="-465144">
              <a:buFont typeface="Arial" panose="020B0604020202020204" pitchFamily="34" charset="0"/>
              <a:buChar char="+"/>
            </a:pPr>
            <a:r>
              <a:rPr lang="en-US" dirty="0"/>
              <a:t>Safari 3.0 trở lên</a:t>
            </a:r>
          </a:p>
          <a:p>
            <a:pPr marL="1009301" lvl="1" indent="-465144">
              <a:buFont typeface="Arial" panose="020B0604020202020204" pitchFamily="34" charset="0"/>
              <a:buChar char="+"/>
            </a:pPr>
            <a:r>
              <a:rPr lang="en-US" dirty="0"/>
              <a:t>Chrome</a:t>
            </a:r>
          </a:p>
          <a:p>
            <a:pPr marL="1009301" lvl="1" indent="-465144">
              <a:buFont typeface="Arial" panose="020B0604020202020204" pitchFamily="34" charset="0"/>
              <a:buChar char="+"/>
            </a:pPr>
            <a:r>
              <a:rPr lang="en-US" dirty="0"/>
              <a:t>Opera 9.0 trở lên</a:t>
            </a:r>
          </a:p>
          <a:p>
            <a:endParaRPr lang="vi-V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B53C0A-6324-47AC-B4ED-54ABCBAC6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Thiết kế Web với HTML5 - CSS3 - JAVASCRIPT</a:t>
            </a:r>
            <a:endParaRPr lang="vi-V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634D91-3A4F-408F-9FCE-DE346395C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3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256231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BF57C-3317-46EE-9EB3-CE63A92AC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Sử dụng jQuery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71F75-3CA0-4E54-AD14-4A4B78BF9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27" y="692458"/>
            <a:ext cx="12096884" cy="2396971"/>
          </a:xfrm>
        </p:spPr>
        <p:txBody>
          <a:bodyPr/>
          <a:lstStyle/>
          <a:p>
            <a:pPr marL="465144" indent="-465144">
              <a:buFont typeface="Wingdings" panose="05000000000000000000" pitchFamily="2" charset="2"/>
              <a:buChar char="v"/>
            </a:pPr>
            <a:r>
              <a:rPr lang="en-US" sz="2400" dirty="0"/>
              <a:t>Để bắt đầu làm việc với jQuery ta thực hiện các bước sau:</a:t>
            </a:r>
          </a:p>
          <a:p>
            <a:pPr marL="0" indent="0">
              <a:buNone/>
            </a:pPr>
            <a:endParaRPr lang="en-US" dirty="0"/>
          </a:p>
          <a:p>
            <a:pPr marL="1009301" lvl="1" indent="-465144">
              <a:spcAft>
                <a:spcPts val="814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C00000"/>
                </a:solidFill>
              </a:rPr>
              <a:t>Tải thư viện jQuery hoặc sử dụng link online</a:t>
            </a:r>
          </a:p>
          <a:p>
            <a:pPr marL="1009301" lvl="1" indent="-465144">
              <a:spcAft>
                <a:spcPts val="814"/>
              </a:spcAft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Chèn vào trang HTML</a:t>
            </a:r>
          </a:p>
          <a:p>
            <a:pPr lvl="2">
              <a:spcAft>
                <a:spcPts val="814"/>
              </a:spcAft>
            </a:pPr>
            <a:r>
              <a:rPr lang="en-US" dirty="0"/>
              <a:t>Dùng thẻ &lt;script&gt; để liên kết trang HTML với file thư viện jQuery</a:t>
            </a:r>
          </a:p>
          <a:p>
            <a:endParaRPr lang="vi-V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5E540-7211-4091-98C6-606B775D6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Thiết kế Web với HTML5 - CSS3 - JAVASCRIPT</a:t>
            </a:r>
            <a:endParaRPr lang="vi-V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BE4053-0ACC-4054-99B2-0FC91E8CC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4</a:t>
            </a:fld>
            <a:endParaRPr lang="vi-V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8D8B40-CE68-423A-88BC-884F7EA78B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662" y="3217679"/>
            <a:ext cx="9527329" cy="255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020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BF57C-3317-46EE-9EB3-CE63A92AC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bộ chọn trong jQuery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6FF26D-649F-411E-A864-87D4DAB98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5144" indent="-465144">
              <a:spcAft>
                <a:spcPts val="814"/>
              </a:spcAft>
              <a:buFontTx/>
              <a:buChar char="-"/>
            </a:pPr>
            <a:r>
              <a:rPr lang="en-US" dirty="0"/>
              <a:t>Bộ chọn trong jQuery là thành phần rất quan trọng.</a:t>
            </a:r>
          </a:p>
          <a:p>
            <a:pPr marL="465144" indent="-465144">
              <a:spcAft>
                <a:spcPts val="814"/>
              </a:spcAft>
              <a:buFontTx/>
              <a:buChar char="-"/>
            </a:pPr>
            <a:r>
              <a:rPr lang="en-US" dirty="0"/>
              <a:t>Bộ chọn cho phép lựa chọn và thao tác đến các phần tử HTML.</a:t>
            </a:r>
          </a:p>
          <a:p>
            <a:pPr marL="465144" indent="-465144">
              <a:spcAft>
                <a:spcPts val="814"/>
              </a:spcAft>
              <a:buFontTx/>
              <a:buChar char="-"/>
            </a:pPr>
            <a:r>
              <a:rPr lang="en-US" dirty="0"/>
              <a:t>Tham khảo: </a:t>
            </a:r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www.w3schools.com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jquery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jquery_ref_selectors.asp</a:t>
            </a:r>
            <a:endParaRPr lang="en-US" dirty="0"/>
          </a:p>
          <a:p>
            <a:pPr marL="465144" indent="-465144">
              <a:spcAft>
                <a:spcPts val="814"/>
              </a:spcAft>
              <a:buFontTx/>
              <a:buChar char="-"/>
            </a:pPr>
            <a:r>
              <a:rPr lang="en-US" dirty="0"/>
              <a:t>Cú pháp cơ bản: </a:t>
            </a:r>
            <a:r>
              <a:rPr lang="en-US" sz="2700" dirty="0">
                <a:solidFill>
                  <a:srgbClr val="679C00"/>
                </a:solidFill>
                <a:latin typeface="Consolas" panose="020B0609020204030204" pitchFamily="49" charset="0"/>
              </a:rPr>
              <a:t>$</a:t>
            </a:r>
            <a:r>
              <a:rPr lang="en-US" sz="2700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sz="2700" dirty="0">
                <a:solidFill>
                  <a:srgbClr val="998F2F"/>
                </a:solidFill>
                <a:latin typeface="Consolas" panose="020B0609020204030204" pitchFamily="49" charset="0"/>
              </a:rPr>
              <a:t>"</a:t>
            </a:r>
            <a:r>
              <a:rPr lang="en-US" sz="2700" dirty="0" err="1">
                <a:solidFill>
                  <a:srgbClr val="998F2F"/>
                </a:solidFill>
                <a:latin typeface="Consolas" panose="020B0609020204030204" pitchFamily="49" charset="0"/>
              </a:rPr>
              <a:t>bộ_chọn</a:t>
            </a:r>
            <a:r>
              <a:rPr lang="en-US" sz="2700" dirty="0">
                <a:solidFill>
                  <a:srgbClr val="998F2F"/>
                </a:solidFill>
                <a:latin typeface="Consolas" panose="020B0609020204030204" pitchFamily="49" charset="0"/>
              </a:rPr>
              <a:t>"</a:t>
            </a:r>
            <a:r>
              <a:rPr lang="en-US" sz="2700" dirty="0">
                <a:solidFill>
                  <a:srgbClr val="333333"/>
                </a:solidFill>
                <a:latin typeface="Consolas" panose="020B0609020204030204" pitchFamily="49" charset="0"/>
              </a:rPr>
              <a:t>)</a:t>
            </a:r>
          </a:p>
          <a:p>
            <a:pPr lvl="1">
              <a:spcAft>
                <a:spcPts val="1085"/>
              </a:spcAft>
            </a:pPr>
            <a:r>
              <a:rPr lang="en-US" dirty="0" err="1">
                <a:solidFill>
                  <a:srgbClr val="998F2F"/>
                </a:solidFill>
                <a:latin typeface="Consolas" panose="020B0609020204030204" pitchFamily="49" charset="0"/>
              </a:rPr>
              <a:t>bộ_chọn</a:t>
            </a:r>
            <a:r>
              <a:rPr lang="en-US" dirty="0">
                <a:solidFill>
                  <a:srgbClr val="998F2F"/>
                </a:solidFill>
                <a:latin typeface="Consolas" panose="020B0609020204030204" pitchFamily="49" charset="0"/>
              </a:rPr>
              <a:t>: </a:t>
            </a:r>
            <a:r>
              <a:rPr lang="en-US" dirty="0">
                <a:cs typeface="Aparajita" panose="020B0604020202020204" pitchFamily="34" charset="0"/>
              </a:rPr>
              <a:t>hoàn toàn giống với bộ chọn trong CSS</a:t>
            </a:r>
          </a:p>
          <a:p>
            <a:pPr lvl="1">
              <a:spcAft>
                <a:spcPts val="1085"/>
              </a:spcAft>
            </a:pPr>
            <a:r>
              <a:rPr lang="en-US" dirty="0">
                <a:solidFill>
                  <a:srgbClr val="333333"/>
                </a:solidFill>
                <a:cs typeface="Aparajita" panose="020B0604020202020204" pitchFamily="34" charset="0"/>
              </a:rPr>
              <a:t>VD: </a:t>
            </a:r>
            <a:r>
              <a:rPr lang="en-US" dirty="0">
                <a:solidFill>
                  <a:srgbClr val="679C00"/>
                </a:solidFill>
                <a:latin typeface="Consolas" panose="020B0609020204030204" pitchFamily="49" charset="0"/>
              </a:rPr>
              <a:t>$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98F2F"/>
                </a:solidFill>
                <a:latin typeface="Consolas" panose="020B0609020204030204" pitchFamily="49" charset="0"/>
              </a:rPr>
              <a:t>"p"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333333"/>
                </a:solidFill>
                <a:cs typeface="Aparajita" panose="020B0604020202020204" pitchFamily="34" charset="0"/>
              </a:rPr>
              <a:t>: bộ chọn </a:t>
            </a:r>
            <a:r>
              <a:rPr lang="en-US" b="1" dirty="0">
                <a:solidFill>
                  <a:srgbClr val="333333"/>
                </a:solidFill>
                <a:cs typeface="Aparajita" panose="020B0604020202020204" pitchFamily="34" charset="0"/>
              </a:rPr>
              <a:t>tên thẻ</a:t>
            </a:r>
          </a:p>
          <a:p>
            <a:pPr lvl="2">
              <a:spcAft>
                <a:spcPts val="1085"/>
              </a:spcAft>
            </a:pPr>
            <a:r>
              <a:rPr lang="en-US" dirty="0">
                <a:solidFill>
                  <a:srgbClr val="679C00"/>
                </a:solidFill>
                <a:latin typeface="Consolas" panose="020B0609020204030204" pitchFamily="49" charset="0"/>
              </a:rPr>
              <a:t>$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98F2F"/>
                </a:solidFill>
                <a:latin typeface="Consolas" panose="020B0609020204030204" pitchFamily="49" charset="0"/>
              </a:rPr>
              <a:t>".header"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333333"/>
                </a:solidFill>
                <a:cs typeface="Aparajita" panose="020B0604020202020204" pitchFamily="34" charset="0"/>
              </a:rPr>
              <a:t>: bộ chọn </a:t>
            </a:r>
            <a:r>
              <a:rPr lang="en-US" b="1" dirty="0">
                <a:solidFill>
                  <a:srgbClr val="333333"/>
                </a:solidFill>
                <a:cs typeface="Aparajita" panose="020B0604020202020204" pitchFamily="34" charset="0"/>
              </a:rPr>
              <a:t>.class</a:t>
            </a:r>
          </a:p>
          <a:p>
            <a:pPr lvl="2">
              <a:spcAft>
                <a:spcPts val="1085"/>
              </a:spcAft>
            </a:pPr>
            <a:r>
              <a:rPr lang="en-US" dirty="0">
                <a:solidFill>
                  <a:srgbClr val="679C00"/>
                </a:solidFill>
                <a:latin typeface="Consolas" panose="020B0609020204030204" pitchFamily="49" charset="0"/>
              </a:rPr>
              <a:t>$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998F2F"/>
                </a:solidFill>
                <a:latin typeface="Consolas" panose="020B0609020204030204" pitchFamily="49" charset="0"/>
              </a:rPr>
              <a:t>"#content"</a:t>
            </a:r>
            <a:r>
              <a:rPr lang="en-US" dirty="0">
                <a:solidFill>
                  <a:srgbClr val="333333"/>
                </a:solidFill>
                <a:latin typeface="Consolas" panose="020B0609020204030204" pitchFamily="49" charset="0"/>
              </a:rPr>
              <a:t>) </a:t>
            </a:r>
            <a:r>
              <a:rPr lang="en-US" dirty="0">
                <a:solidFill>
                  <a:srgbClr val="333333"/>
                </a:solidFill>
                <a:cs typeface="Aparajita" panose="020B0604020202020204" pitchFamily="34" charset="0"/>
              </a:rPr>
              <a:t>: bộ chọn </a:t>
            </a:r>
            <a:r>
              <a:rPr lang="en-US" b="1" dirty="0">
                <a:solidFill>
                  <a:srgbClr val="333333"/>
                </a:solidFill>
                <a:cs typeface="Aparajita" panose="020B0604020202020204" pitchFamily="34" charset="0"/>
              </a:rPr>
              <a:t>#id</a:t>
            </a:r>
          </a:p>
          <a:p>
            <a:endParaRPr lang="vi-V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5E540-7211-4091-98C6-606B775D6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Thiết kế Web với HTML5 - CSS3 - JAVASCRIPT</a:t>
            </a:r>
            <a:endParaRPr lang="vi-V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BE4053-0ACC-4054-99B2-0FC91E8CC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5</a:t>
            </a:fld>
            <a:endParaRPr lang="vi-V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CBAE0C-598C-4624-850B-FDD83A350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352" y="3522641"/>
            <a:ext cx="7057774" cy="265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428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BF57C-3317-46EE-9EB3-CE63A92AC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Áp dụng sự kiện trong jQuery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35E540-7211-4091-98C6-606B775D6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Thiết kế Web với HTML5 - CSS3 - JAVASCRIPT</a:t>
            </a:r>
            <a:endParaRPr lang="vi-V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BE4053-0ACC-4054-99B2-0FC91E8CC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6</a:t>
            </a:fld>
            <a:endParaRPr lang="vi-VN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1473540C-8A0B-4D46-980A-662493FC67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3624720"/>
              </p:ext>
            </p:extLst>
          </p:nvPr>
        </p:nvGraphicFramePr>
        <p:xfrm>
          <a:off x="20826" y="692459"/>
          <a:ext cx="11804230" cy="10653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E9176EAE-C053-4465-90EC-B0DECB46FF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0927" y="2326785"/>
            <a:ext cx="8444879" cy="2913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225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7D5A2-55FD-426E-9E02-06451E55C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jQuery thao tác với HTML/ CSS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97A6236E-C31F-48DB-A472-69E060A4635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8509782"/>
              </p:ext>
            </p:extLst>
          </p:nvPr>
        </p:nvGraphicFramePr>
        <p:xfrm>
          <a:off x="20827" y="692458"/>
          <a:ext cx="12096884" cy="967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27E3F7-9A87-482D-93B8-7F812B98B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Thiết kế Web với HTML5 - CSS3 - JAVASCRIPT</a:t>
            </a:r>
            <a:endParaRPr lang="vi-V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0ED0A4-02DE-4CF5-83A3-A3DE028EF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7</a:t>
            </a:fld>
            <a:endParaRPr lang="vi-VN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9D88BDB7-3A1D-4F0C-8EE8-F69082052B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918355"/>
              </p:ext>
            </p:extLst>
          </p:nvPr>
        </p:nvGraphicFramePr>
        <p:xfrm>
          <a:off x="294443" y="1856574"/>
          <a:ext cx="11603114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8119">
                  <a:extLst>
                    <a:ext uri="{9D8B030D-6E8A-4147-A177-3AD203B41FA5}">
                      <a16:colId xmlns:a16="http://schemas.microsoft.com/office/drawing/2014/main" val="434449703"/>
                    </a:ext>
                  </a:extLst>
                </a:gridCol>
                <a:gridCol w="6934995">
                  <a:extLst>
                    <a:ext uri="{9D8B030D-6E8A-4147-A177-3AD203B41FA5}">
                      <a16:colId xmlns:a16="http://schemas.microsoft.com/office/drawing/2014/main" val="605479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Phương thức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Mô tả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0084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Html()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Thay đổi hoặc trả về nội dung html của một phần tử</a:t>
                      </a:r>
                      <a:endParaRPr lang="vi-VN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9231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Append()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Chèn nội dung vào cuối các phần tử đã chọn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52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appendTo()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Chèn các phần tử HTML vào cuối các phần tử đã chọn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51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clone()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Tạo bản sao của các phần tử đã chọn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974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Empty()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Loại bỏ tất cả các nút con và nội dung khỏi các phần tử đã chọn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8869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addCLass(‘class_name’)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dirty="0"/>
                        <a:t>Thêm giá trị vào thuộc tính class vào phần tử đã chọn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9471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removeClass(‘class_name’)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dirty="0"/>
                        <a:t>Xóa giá trị của thuộc tính class của phần tử đã chọn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239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Parent()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dirty="0"/>
                        <a:t>Truy cập vào phần tử chứa gần nhất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6823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Parents(‘Bộ chọn’)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dirty="0"/>
                        <a:t>Truy cập vào phần tử chứa đang chỉ định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2751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Siblings()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dirty="0"/>
                        <a:t>Truy cập phần tử cùng cấp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061227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981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E678A-5794-470E-8230-E05C1640A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jQuery hiệu ứng (Effect)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86A1F4-1B97-426C-BA07-06ED26D29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Thiết kế Web với HTML5 - CSS3 - JAVASCRIPT</a:t>
            </a:r>
            <a:endParaRPr lang="vi-V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E965A8-B34C-447E-8F98-CECBF9D13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8</a:t>
            </a:fld>
            <a:endParaRPr lang="vi-VN"/>
          </a:p>
        </p:txBody>
      </p:sp>
      <p:graphicFrame>
        <p:nvGraphicFramePr>
          <p:cNvPr id="13" name="Table 6">
            <a:extLst>
              <a:ext uri="{FF2B5EF4-FFF2-40B4-BE49-F238E27FC236}">
                <a16:creationId xmlns:a16="http://schemas.microsoft.com/office/drawing/2014/main" id="{C2B9DE4B-C3C9-4509-B1D7-E50B4B19D9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665256"/>
              </p:ext>
            </p:extLst>
          </p:nvPr>
        </p:nvGraphicFramePr>
        <p:xfrm>
          <a:off x="276925" y="696506"/>
          <a:ext cx="11603114" cy="519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6780">
                  <a:extLst>
                    <a:ext uri="{9D8B030D-6E8A-4147-A177-3AD203B41FA5}">
                      <a16:colId xmlns:a16="http://schemas.microsoft.com/office/drawing/2014/main" val="434449703"/>
                    </a:ext>
                  </a:extLst>
                </a:gridCol>
                <a:gridCol w="9536334">
                  <a:extLst>
                    <a:ext uri="{9D8B030D-6E8A-4147-A177-3AD203B41FA5}">
                      <a16:colId xmlns:a16="http://schemas.microsoft.com/office/drawing/2014/main" val="605479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Phương thức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Mô tả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0084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animate()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Chạy hoạt ảnh tùy chỉnh trên các phần tử đã chọn</a:t>
                      </a:r>
                      <a:endParaRPr lang="vi-VN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9231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dirty="0"/>
                        <a:t>fadeIn(), fadeOut()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Làm mờ dần các phần tử đã chọn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52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fadeOut()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Chèn các phần tử HTML vào cuối các phần tử đã chọn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51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fadeTo()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Làm mờ dần các phần tử đã chọn đến một độ mờ nhất định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3043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fadeToggle()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Chuyển đổi giữa các phương thức fadeIn () và fadeOut ()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0361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inish()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Dừng, xóa và hoàn thành tất cả các hoạt ảnh được xếp hàng đợi cho các phần tử đã chọn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974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hide()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Ẩn các phần tử đã chọn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88696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show()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Hiển thị các phần tử đã chọn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63783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slideDown()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dirty="0"/>
                        <a:t>Trượt xuống (hiển thị) các phần tử đã chọn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7808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slideUp()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dirty="0"/>
                        <a:t>Trượt lên (ẩn) các phần tử đã chọn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9471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slideToggle()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dirty="0"/>
                        <a:t>Chuyển đổi giữa các phương thức slideUp () và slideDown ()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7239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stop()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dirty="0"/>
                        <a:t>Dừng hoạt ảnh hiện đang chạy cho các phần tử đã chọn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6900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toggle()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dirty="0"/>
                        <a:t>Chuyển đổi giữa các phương thức hide () và show ()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95734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3581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1133A-EC44-4523-875A-2B3997BEA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jQuery AJAX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2F17A-421C-4998-BC1B-562CE17EF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27" y="692458"/>
            <a:ext cx="12096884" cy="896645"/>
          </a:xfrm>
        </p:spPr>
        <p:txBody>
          <a:bodyPr/>
          <a:lstStyle/>
          <a:p>
            <a:r>
              <a:rPr lang="vi-VN" dirty="0"/>
              <a:t>Chú ý: hầu hết các phương thức ajax sẽ  được áp dụng ở các bài sau</a:t>
            </a:r>
          </a:p>
          <a:p>
            <a:r>
              <a:rPr lang="vi-VN" dirty="0"/>
              <a:t>Tham khảo link: </a:t>
            </a:r>
            <a:r>
              <a:rPr lang="vi-VN" dirty="0">
                <a:hlinkClick r:id="rId2"/>
              </a:rPr>
              <a:t>https://www.w3schools.com/jquery/jquery_ref_ajax.asp</a:t>
            </a:r>
            <a:endParaRPr lang="vi-VN" dirty="0"/>
          </a:p>
          <a:p>
            <a:endParaRPr lang="vi-V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2FDFDD-1839-4543-9618-9AA95CDEE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Thiết kế Web với HTML5 - CSS3 - JAVASCRIPT</a:t>
            </a:r>
            <a:endParaRPr lang="vi-V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8CAA8A-DC59-4F7A-AEEF-D59975068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40FA-0942-482B-9F37-EA3921DFDA04}" type="slidenum">
              <a:rPr lang="vi-VN" smtClean="0"/>
              <a:t>9</a:t>
            </a:fld>
            <a:endParaRPr lang="vi-VN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D410ACF-227F-4265-B53C-A885699C29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383768"/>
              </p:ext>
            </p:extLst>
          </p:nvPr>
        </p:nvGraphicFramePr>
        <p:xfrm>
          <a:off x="294443" y="2223380"/>
          <a:ext cx="11603114" cy="2961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4167">
                  <a:extLst>
                    <a:ext uri="{9D8B030D-6E8A-4147-A177-3AD203B41FA5}">
                      <a16:colId xmlns:a16="http://schemas.microsoft.com/office/drawing/2014/main" val="434449703"/>
                    </a:ext>
                  </a:extLst>
                </a:gridCol>
                <a:gridCol w="9038947">
                  <a:extLst>
                    <a:ext uri="{9D8B030D-6E8A-4147-A177-3AD203B41FA5}">
                      <a16:colId xmlns:a16="http://schemas.microsoft.com/office/drawing/2014/main" val="6054798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Phương thức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Mô tả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0084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$.ajax()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Thực hiện yêu cầu AJAX không đồng bộ </a:t>
                      </a:r>
                      <a:endParaRPr lang="vi-VN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9231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$.get()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Tải dữ liệu từ máy chủ bằng yêu cầu AJAX HTTP GET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5210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$.post()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Tải dữ liệu từ máy chủ bằng yêu cầu AJAX HTTP POST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285166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load()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Tải dữ liệu từ máy chủ và đưa dữ liệu trả về vào phần tử đã chọn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3043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serialize()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Mã hóa một tập hợp các phần tử biểu mẫu dưới dạng một chuỗi để gửi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0361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vi-VN" dirty="0"/>
                        <a:t>serializeArray()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Mã hóa một tập hợp các phần tử biểu mẫu dưới dạng một mảng tên và giá trị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79744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$.getJSON()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ải dữ liệu được mã hóa JSON từ máy chủ bằng cách sử dụng yêu cầu HTTP GET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88696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1363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8816</TotalTime>
  <Words>1416</Words>
  <Application>Microsoft Office PowerPoint</Application>
  <PresentationFormat>Widescreen</PresentationFormat>
  <Paragraphs>197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Consolas</vt:lpstr>
      <vt:lpstr>Roboto</vt:lpstr>
      <vt:lpstr>UTM Avo</vt:lpstr>
      <vt:lpstr>Wingdings</vt:lpstr>
      <vt:lpstr>Office Theme</vt:lpstr>
      <vt:lpstr>Bài 19 jQuery</vt:lpstr>
      <vt:lpstr>MỤC TIÊU</vt:lpstr>
      <vt:lpstr>Giới thiệu về jQuery</vt:lpstr>
      <vt:lpstr>Sử dụng jQuery </vt:lpstr>
      <vt:lpstr>Các bộ chọn trong jQuery</vt:lpstr>
      <vt:lpstr>Áp dụng sự kiện trong jQuery</vt:lpstr>
      <vt:lpstr>jQuery thao tác với HTML/ CSS</vt:lpstr>
      <vt:lpstr>jQuery hiệu ứng (Effect)</vt:lpstr>
      <vt:lpstr>jQuery AJAX</vt:lpstr>
      <vt:lpstr>jQuery Các phương thức khác </vt:lpstr>
      <vt:lpstr>jQuery plugin thường dùng </vt:lpstr>
      <vt:lpstr>Một số plugin khác</vt:lpstr>
      <vt:lpstr>Live demo</vt:lpstr>
      <vt:lpstr>HỎI ĐÁP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Huy Dang</dc:creator>
  <cp:lastModifiedBy>Nguyen Anh Luong</cp:lastModifiedBy>
  <cp:revision>3086</cp:revision>
  <dcterms:created xsi:type="dcterms:W3CDTF">2018-01-11T08:27:42Z</dcterms:created>
  <dcterms:modified xsi:type="dcterms:W3CDTF">2021-08-21T03:01:13Z</dcterms:modified>
</cp:coreProperties>
</file>